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D086C"/>
    <a:srgbClr val="D92170"/>
    <a:srgbClr val="0099CC"/>
    <a:srgbClr val="DBA6F8"/>
    <a:srgbClr val="422C16"/>
    <a:srgbClr val="0C788E"/>
    <a:srgbClr val="006666"/>
    <a:srgbClr val="660066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B7C58-0094-4C77-9547-C331E6A10F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09992-973B-4CC8-94A1-2CDCD0A2152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D011C-5485-481D-A14B-78FD9310DF9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83641-07F8-4EE4-8A8E-8E41A273EE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1F1E5-0935-4C6C-862E-2AC8B8F130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E9AA1-8979-4125-B4E6-035A6F91855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9DDB4-0A7A-441D-970F-55FD09F67B1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D1B05-F293-4C87-BDB4-0F90607C12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31183-0137-49DB-B450-0CDD38851DE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33179-85FC-4A46-9270-FDF9C2102A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66E3-835C-4A1B-A9AD-4ABC907FB7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23AC82-2EFD-44DB-87BD-83FFD58E6E5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96136" y="5877272"/>
            <a:ext cx="313184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по географии: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Сивкова</a:t>
            </a:r>
            <a:r>
              <a:rPr lang="ru-RU" dirty="0" smtClean="0">
                <a:solidFill>
                  <a:schemeClr val="tx1"/>
                </a:solidFill>
              </a:rPr>
              <a:t>  А.В.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6438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Знакомство с </a:t>
            </a: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Латинской</a:t>
            </a:r>
            <a:r>
              <a:rPr lang="ru-RU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Америкой</a:t>
            </a:r>
            <a:endParaRPr lang="ru-RU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572272"/>
            <a:ext cx="2071670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555776" y="2348880"/>
            <a:ext cx="3816424" cy="2016224"/>
          </a:xfrm>
          <a:prstGeom prst="ellips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Что нас интересует?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 rot="21403260" flipV="1">
            <a:off x="5115523" y="4450865"/>
            <a:ext cx="3040705" cy="1467064"/>
          </a:xfrm>
          <a:prstGeom prst="wedgeEllipseCallou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ru-RU" b="1" i="1" dirty="0">
              <a:solidFill>
                <a:srgbClr val="FF6600"/>
              </a:solidFill>
              <a:latin typeface="Monotype Corsiva" pitchFamily="66" charset="0"/>
              <a:ea typeface="Times New Roman" pitchFamily="18" charset="0"/>
              <a:cs typeface="Neo Sans Intel"/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 rot="20439598" flipH="1">
            <a:off x="482784" y="1107183"/>
            <a:ext cx="2808312" cy="1584176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ьная выноска 18"/>
          <p:cNvSpPr/>
          <p:nvPr/>
        </p:nvSpPr>
        <p:spPr>
          <a:xfrm rot="12312772" flipH="1" flipV="1">
            <a:off x="5848850" y="1288936"/>
            <a:ext cx="2808312" cy="1551720"/>
          </a:xfrm>
          <a:prstGeom prst="wedgeEllipseCallout">
            <a:avLst/>
          </a:prstGeom>
          <a:solidFill>
            <a:srgbClr val="D92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  <a:ea typeface="Times New Roman" pitchFamily="18" charset="0"/>
                <a:cs typeface="Neo Sans Intel"/>
              </a:rPr>
              <a:t>Какие характеристики современных границ государства?</a:t>
            </a:r>
            <a:endParaRPr lang="ru-RU" b="1" dirty="0">
              <a:solidFill>
                <a:schemeClr val="bg1"/>
              </a:solidFill>
              <a:latin typeface="Monotype Corsiva" pitchFamily="66" charset="0"/>
              <a:ea typeface="Times New Roman" pitchFamily="18" charset="0"/>
              <a:cs typeface="Neo Sans Int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4653136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  <a:ea typeface="Times New Roman" pitchFamily="18" charset="0"/>
                <a:cs typeface="Neo Sans Intel"/>
              </a:rPr>
              <a:t>Какое положение  </a:t>
            </a:r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  <a:ea typeface="Times New Roman" pitchFamily="18" charset="0"/>
                <a:cs typeface="Neo Sans Intel"/>
              </a:rPr>
              <a:t>Латинской Америки на </a:t>
            </a:r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  <a:ea typeface="Times New Roman" pitchFamily="18" charset="0"/>
                <a:cs typeface="Neo Sans Intel"/>
              </a:rPr>
              <a:t>политической карте мира?</a:t>
            </a: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20224619">
            <a:off x="908476" y="1260138"/>
            <a:ext cx="2047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Кто крупнейшие торговые </a:t>
            </a:r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партнеры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Латинской Америки?</a:t>
            </a:r>
            <a:endParaRPr lang="ru-RU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5" name="Овальная выноска 24"/>
          <p:cNvSpPr/>
          <p:nvPr/>
        </p:nvSpPr>
        <p:spPr>
          <a:xfrm rot="541255" flipH="1" flipV="1">
            <a:off x="639533" y="4297281"/>
            <a:ext cx="2927698" cy="1506263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 rot="786069">
            <a:off x="1221478" y="4540282"/>
            <a:ext cx="2318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Какие особенности географии и структуры международной торговли?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Давайте выясним: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Какой климат на территории Латинской Америке?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Численность и воспроизводство населения?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Какой государственный язык в Латинской Америке?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Какие экологические проблемы в Латинской Америке?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Какой национальный состав Латинской Америки?</a:t>
            </a:r>
            <a:endParaRPr lang="ru-RU" sz="60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rgbClr val="0D086C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На какие вопросы мы будем искать ответы?</a:t>
            </a:r>
            <a:r>
              <a:rPr lang="ru-RU" dirty="0" smtClean="0">
                <a:ln>
                  <a:solidFill>
                    <a:srgbClr val="18F418"/>
                  </a:solidFill>
                </a:ln>
                <a:solidFill>
                  <a:srgbClr val="00CC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/>
            </a:r>
            <a:br>
              <a:rPr lang="ru-RU" dirty="0" smtClean="0">
                <a:ln>
                  <a:solidFill>
                    <a:srgbClr val="18F418"/>
                  </a:solidFill>
                </a:ln>
                <a:solidFill>
                  <a:srgbClr val="00CC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Какое участие Латинская Америка принимает в международных экономических и политических организациях?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Какова роль Латинской Америки на мировом рынке?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Как изменялась роль Латинской Америки на политической карте мира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?</a:t>
            </a:r>
          </a:p>
          <a:p>
            <a:r>
              <a:rPr lang="ru-RU" kern="1200" dirty="0" smtClean="0">
                <a:solidFill>
                  <a:srgbClr val="FFFF00"/>
                </a:solidFill>
                <a:latin typeface="Monotype Corsiva" pitchFamily="66" charset="0"/>
              </a:rPr>
              <a:t>Какими природными ресурсами богата Латинская Америка?</a:t>
            </a:r>
          </a:p>
          <a:p>
            <a:pPr lvl="0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n>
                  <a:solidFill>
                    <a:srgbClr val="D92170"/>
                  </a:solidFill>
                </a:ln>
                <a:solidFill>
                  <a:srgbClr val="D9217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Разделимся на группы</a:t>
            </a:r>
            <a:r>
              <a:rPr lang="ru-RU" dirty="0" smtClean="0">
                <a:ln>
                  <a:solidFill>
                    <a:srgbClr val="18F418"/>
                  </a:solidFill>
                </a:ln>
                <a:solidFill>
                  <a:srgbClr val="00CC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/>
            </a:r>
            <a:br>
              <a:rPr lang="ru-RU" dirty="0" smtClean="0">
                <a:ln>
                  <a:solidFill>
                    <a:srgbClr val="18F418"/>
                  </a:solidFill>
                </a:ln>
                <a:solidFill>
                  <a:srgbClr val="00CC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60850"/>
          <a:ext cx="8229600" cy="457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92899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Группы</a:t>
                      </a:r>
                      <a:endParaRPr lang="ru-RU" sz="4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Проблемные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вопросы</a:t>
                      </a:r>
                      <a:endParaRPr lang="ru-RU" sz="36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Какое участие Латинская Америка принимает в международных экономических и политических организациях?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Политики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Какова роль Латинской Америки на мировом рынке?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изменялась роль Латинской Америки на политической карте мира?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Какими природными ресурсами богата Латинская Америка?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Формы представление результатов</a:t>
            </a:r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400" dirty="0" smtClean="0">
                <a:ln w="19050">
                  <a:solidFill>
                    <a:srgbClr val="FFC000"/>
                  </a:solidFill>
                </a:ln>
                <a:solidFill>
                  <a:srgbClr val="FF9900"/>
                </a:solidFill>
                <a:latin typeface="Monotype Corsiva" pitchFamily="66" charset="0"/>
              </a:rPr>
              <a:t>Презентации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ln w="19050">
                  <a:solidFill>
                    <a:srgbClr val="FFC000"/>
                  </a:solidFill>
                </a:ln>
                <a:solidFill>
                  <a:srgbClr val="FF9900"/>
                </a:solidFill>
                <a:latin typeface="Monotype Corsiva" pitchFamily="66" charset="0"/>
              </a:rPr>
              <a:t>Публикации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ln w="19050">
                  <a:solidFill>
                    <a:srgbClr val="FFC000"/>
                  </a:solidFill>
                </a:ln>
                <a:solidFill>
                  <a:srgbClr val="FF9900"/>
                </a:solidFill>
                <a:latin typeface="Monotype Corsiva" pitchFamily="66" charset="0"/>
              </a:rPr>
              <a:t>Вики-статьи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err="1" smtClean="0">
                <a:ln w="19050">
                  <a:solidFill>
                    <a:srgbClr val="FFC000"/>
                  </a:solidFill>
                </a:ln>
                <a:solidFill>
                  <a:srgbClr val="FF9900"/>
                </a:solidFill>
                <a:latin typeface="Monotype Corsiva" pitchFamily="66" charset="0"/>
              </a:rPr>
              <a:t>Блоги</a:t>
            </a:r>
            <a:endParaRPr lang="ru-RU" sz="4400" dirty="0" smtClean="0">
              <a:ln w="19050">
                <a:solidFill>
                  <a:srgbClr val="FFC000"/>
                </a:solidFill>
              </a:ln>
              <a:solidFill>
                <a:srgbClr val="FF990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ln w="19050">
                  <a:solidFill>
                    <a:srgbClr val="FFC000"/>
                  </a:solidFill>
                </a:ln>
                <a:solidFill>
                  <a:srgbClr val="FF9900"/>
                </a:solidFill>
                <a:latin typeface="Monotype Corsiva" pitchFamily="66" charset="0"/>
              </a:rPr>
              <a:t>Сайты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>
                  <a:solidFill>
                    <a:srgbClr val="FF0000"/>
                  </a:solidFill>
                </a:ln>
                <a:solidFill>
                  <a:srgbClr val="D92170"/>
                </a:solidFill>
                <a:effectLst/>
                <a:latin typeface="Monotype Corsiva" pitchFamily="66" charset="0"/>
              </a:rPr>
              <a:t>Этапы работы над проектом</a:t>
            </a:r>
            <a:r>
              <a:rPr lang="ru-RU" i="1" dirty="0" smtClean="0">
                <a:ln>
                  <a:solidFill>
                    <a:srgbClr val="FF0000"/>
                  </a:solidFill>
                </a:ln>
                <a:solidFill>
                  <a:srgbClr val="D92170"/>
                </a:solidFill>
                <a:effectLst/>
                <a:latin typeface="Monotype Corsiva" pitchFamily="66" charset="0"/>
              </a:rPr>
              <a:t/>
            </a:r>
            <a:br>
              <a:rPr lang="ru-RU" i="1" dirty="0" smtClean="0">
                <a:ln>
                  <a:solidFill>
                    <a:srgbClr val="FF0000"/>
                  </a:solidFill>
                </a:ln>
                <a:solidFill>
                  <a:srgbClr val="D92170"/>
                </a:solidFill>
                <a:effectLst/>
                <a:latin typeface="Monotype Corsiva" pitchFamily="66" charset="0"/>
              </a:rPr>
            </a:br>
            <a:endParaRPr lang="ru-RU" dirty="0">
              <a:ln>
                <a:solidFill>
                  <a:srgbClr val="FF0000"/>
                </a:solidFill>
              </a:ln>
              <a:solidFill>
                <a:srgbClr val="D9217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 smtClean="0">
                <a:latin typeface="Monotype Corsiva" pitchFamily="66" charset="0"/>
              </a:rPr>
              <a:t>1 неделя -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Обсуждение плана работы;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 smtClean="0">
                <a:latin typeface="Monotype Corsiva" pitchFamily="66" charset="0"/>
              </a:rPr>
              <a:t>2неделя -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Проведение экспериментов, фиксация и обработка результатов ;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 smtClean="0">
                <a:latin typeface="Monotype Corsiva" pitchFamily="66" charset="0"/>
              </a:rPr>
              <a:t>3 неделя -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Оформление результатов и предварительная защита 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b="1" dirty="0" smtClean="0">
                <a:latin typeface="Monotype Corsiva" pitchFamily="66" charset="0"/>
              </a:rPr>
              <a:t>4неделя -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Итоговая конференция и защита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работ.</a:t>
            </a:r>
            <a:endParaRPr lang="ru-RU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219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Diseño predeterminado</vt:lpstr>
      <vt:lpstr>Слайд 1</vt:lpstr>
      <vt:lpstr>Слайд 2</vt:lpstr>
      <vt:lpstr>Давайте выясним:</vt:lpstr>
      <vt:lpstr>Слайд 4</vt:lpstr>
      <vt:lpstr>На какие вопросы мы будем искать ответы? </vt:lpstr>
      <vt:lpstr>Разделимся на группы </vt:lpstr>
      <vt:lpstr>Формы представление результатов</vt:lpstr>
      <vt:lpstr>Этапы работы над проектом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Samsung</cp:lastModifiedBy>
  <cp:revision>747</cp:revision>
  <dcterms:created xsi:type="dcterms:W3CDTF">2010-05-23T14:28:12Z</dcterms:created>
  <dcterms:modified xsi:type="dcterms:W3CDTF">2012-05-30T19:46:04Z</dcterms:modified>
</cp:coreProperties>
</file>