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383656-C322-4F42-B36F-449A6FD23225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B170FEB-0E6D-4BD2-A7D5-3131D3C99F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6696744" cy="156941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«Барокко в художественной культуре эпохи Просвещения»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077072"/>
            <a:ext cx="3309803" cy="160463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Проект по МХК для учащихся 11 класса</a:t>
            </a:r>
          </a:p>
          <a:p>
            <a:endParaRPr lang="ru-RU" dirty="0" smtClean="0"/>
          </a:p>
          <a:p>
            <a:r>
              <a:rPr lang="ru-RU" u="sng" dirty="0" smtClean="0"/>
              <a:t>Авторы:</a:t>
            </a:r>
          </a:p>
          <a:p>
            <a:pPr algn="ctr"/>
            <a:r>
              <a:rPr lang="ru-RU" dirty="0" smtClean="0"/>
              <a:t>Прокофьева М.Е.</a:t>
            </a:r>
          </a:p>
          <a:p>
            <a:pPr algn="ctr"/>
            <a:r>
              <a:rPr lang="ru-RU" dirty="0" smtClean="0"/>
              <a:t>Горянская О.Д.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49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1050195"/>
            <a:ext cx="3564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</a:t>
            </a:r>
            <a:r>
              <a:rPr lang="ru-RU" sz="1200" i="1" dirty="0"/>
              <a:t>Итальянское "</a:t>
            </a:r>
            <a:r>
              <a:rPr lang="ru-RU" sz="1200" i="1" dirty="0" err="1"/>
              <a:t>Barocco</a:t>
            </a:r>
            <a:r>
              <a:rPr lang="ru-RU" sz="1200" i="1" dirty="0"/>
              <a:t>" (Барокко стиль) означает раковину вычурной формы. Зародившись в конце XVI века, барокко стиль, в сущности, было естественным продолжением ренессансного стиля. Из Италии оно распространялось на север в страны, где в ходе контрреформации католическая церковь вновь укрепила свои позиции. Барокко (XVII-начало XVIII вв.). Этот стиль очень трудно перепутать с каким-либо еще. Он, подобно Готике, стал воплощением своей эпохи. Барокко впервые в истории искусства соединил два понятия — стиля и образа жизни. Чувственно-телесная радость бытия, трагические конфликты составляют основу прекрасного и источник вдохновения стиля. В дизайне интерьера Барокко стремится к величию, пышности, пространственному размаху. Изменчивость, причудливая игра образов в интерьерах этого стиля была сравнима со сложностью настроения морской раковины-барокко, в честь которой он был назван. Основные черты </a:t>
            </a:r>
            <a:r>
              <a:rPr lang="ru-RU" sz="1200" i="1" dirty="0" smtClean="0"/>
              <a:t>барокко </a:t>
            </a:r>
            <a:r>
              <a:rPr lang="ru-RU" sz="1200" i="1" dirty="0"/>
              <a:t>стиль: повышенная динамичность форм, беспокойный ритм кривых линий.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483" y="105019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  <a:latin typeface="Century Schoolbook" panose="02040604050505020304" pitchFamily="18" charset="0"/>
              </a:rPr>
              <a:t>Немного о барокко</a:t>
            </a:r>
            <a:endParaRPr lang="ru-RU" sz="2400" dirty="0">
              <a:solidFill>
                <a:schemeClr val="accent6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1514240"/>
            <a:ext cx="3635896" cy="40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802" y="1124744"/>
            <a:ext cx="5143064" cy="9360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Вопросы для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i="1" dirty="0" smtClean="0"/>
              <a:t>мозгового штурма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30054" y="2217089"/>
            <a:ext cx="255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Adobe Song Std L" pitchFamily="18" charset="-128"/>
                <a:cs typeface="Times New Roman" panose="02020603050405020304" pitchFamily="18" charset="0"/>
              </a:rPr>
              <a:t>Архитектура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ea typeface="Adobe Song Std L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3741" y="2217089"/>
            <a:ext cx="225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Мода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499" y="4393623"/>
            <a:ext cx="173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Adobe Song Std L" pitchFamily="18" charset="-128"/>
              </a:rPr>
              <a:t>Интерьер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ea typeface="Adobe Song Std L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7335" y="4423686"/>
            <a:ext cx="198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Adobe Song Std L" pitchFamily="18" charset="-128"/>
              </a:rPr>
              <a:t>Музыка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ea typeface="Adobe Song Std L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249" y="4977684"/>
            <a:ext cx="2343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Adobe Song Std L" pitchFamily="18" charset="-128"/>
              </a:rPr>
              <a:t>Живопись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ea typeface="Adobe Song Std L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2898" y="3300660"/>
            <a:ext cx="1911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Adobe Song Std L" pitchFamily="18" charset="-128"/>
              </a:rPr>
              <a:t>Литература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ea typeface="Adobe Song Std L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7335" y="3260997"/>
            <a:ext cx="198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ea typeface="Adobe Song Std L" pitchFamily="18" charset="-128"/>
              </a:rPr>
              <a:t>Скульптура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ea typeface="Adobe Song Std L" pitchFamily="18" charset="-128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031724" y="2664079"/>
            <a:ext cx="2765789" cy="2144772"/>
            <a:chOff x="2854825" y="2589494"/>
            <a:chExt cx="3188916" cy="238819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2854825" y="2589494"/>
              <a:ext cx="3074309" cy="2086220"/>
              <a:chOff x="2814276" y="2278884"/>
              <a:chExt cx="3074309" cy="2086220"/>
            </a:xfrm>
          </p:grpSpPr>
          <p:sp>
            <p:nvSpPr>
              <p:cNvPr id="5" name="Блок-схема: узел 4"/>
              <p:cNvSpPr/>
              <p:nvPr/>
            </p:nvSpPr>
            <p:spPr>
              <a:xfrm>
                <a:off x="3131840" y="2348880"/>
                <a:ext cx="2520280" cy="18722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98198" y="3032869"/>
                <a:ext cx="1987564" cy="514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Барокко</a:t>
                </a:r>
                <a:endParaRPr lang="ru-RU" sz="2400" b="1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35" name="Прямая со стрелкой 34"/>
              <p:cNvCxnSpPr/>
              <p:nvPr/>
            </p:nvCxnSpPr>
            <p:spPr>
              <a:xfrm flipH="1" flipV="1">
                <a:off x="2814276" y="2386663"/>
                <a:ext cx="635127" cy="34684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 flipV="1">
                <a:off x="5245410" y="2278884"/>
                <a:ext cx="537611" cy="48683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 flipH="1">
                <a:off x="2915816" y="3861048"/>
                <a:ext cx="643175" cy="50405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5245410" y="3800922"/>
                <a:ext cx="643175" cy="56418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 стрелкой 16"/>
            <p:cNvCxnSpPr/>
            <p:nvPr/>
          </p:nvCxnSpPr>
          <p:spPr>
            <a:xfrm flipV="1">
              <a:off x="5167514" y="3500715"/>
              <a:ext cx="876227" cy="9979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2854825" y="3550613"/>
              <a:ext cx="7447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4432528" y="4393623"/>
              <a:ext cx="1" cy="58406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755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Century Schoolbook" panose="02040604050505020304" pitchFamily="18" charset="0"/>
              </a:rPr>
              <a:t>Учебные</a:t>
            </a:r>
            <a:r>
              <a:rPr lang="ru-RU" dirty="0" smtClean="0">
                <a:solidFill>
                  <a:schemeClr val="accent6"/>
                </a:solidFill>
              </a:rPr>
              <a:t> вопросы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276872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Century Schoolbook" panose="02040604050505020304" pitchFamily="18" charset="0"/>
              </a:rPr>
              <a:t>1. В </a:t>
            </a:r>
            <a:r>
              <a:rPr lang="ru-RU" sz="2000" i="1" dirty="0">
                <a:latin typeface="Century Schoolbook" panose="02040604050505020304" pitchFamily="18" charset="0"/>
              </a:rPr>
              <a:t>чем привлекательность стиля барокко?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2. Какие </a:t>
            </a:r>
            <a:r>
              <a:rPr lang="ru-RU" sz="2000" i="1" dirty="0">
                <a:latin typeface="Century Schoolbook" panose="02040604050505020304" pitchFamily="18" charset="0"/>
              </a:rPr>
              <a:t>художники были знамениты в Эпоху </a:t>
            </a:r>
            <a:r>
              <a:rPr lang="ru-RU" sz="2000" i="1" dirty="0" smtClean="0">
                <a:latin typeface="Century Schoolbook" panose="02040604050505020304" pitchFamily="18" charset="0"/>
              </a:rPr>
              <a:t>    просвещения</a:t>
            </a:r>
            <a:r>
              <a:rPr lang="ru-RU" sz="2000" i="1" dirty="0">
                <a:latin typeface="Century Schoolbook" panose="02040604050505020304" pitchFamily="18" charset="0"/>
              </a:rPr>
              <a:t>?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3. Как </a:t>
            </a:r>
            <a:r>
              <a:rPr lang="ru-RU" sz="2000" i="1" dirty="0">
                <a:latin typeface="Century Schoolbook" panose="02040604050505020304" pitchFamily="18" charset="0"/>
              </a:rPr>
              <a:t>формировался стиль барокко?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4. Какие </a:t>
            </a:r>
            <a:r>
              <a:rPr lang="ru-RU" sz="2000" i="1" dirty="0">
                <a:latin typeface="Century Schoolbook" panose="02040604050505020304" pitchFamily="18" charset="0"/>
              </a:rPr>
              <a:t>особенности стиля 18 века?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5. Какие </a:t>
            </a:r>
            <a:r>
              <a:rPr lang="ru-RU" sz="2000" i="1" dirty="0">
                <a:latin typeface="Century Schoolbook" panose="02040604050505020304" pitchFamily="18" charset="0"/>
              </a:rPr>
              <a:t>главные моменты культуры европейского просвещения?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6. Как </a:t>
            </a:r>
            <a:r>
              <a:rPr lang="ru-RU" sz="2000" i="1" dirty="0">
                <a:latin typeface="Century Schoolbook" panose="02040604050505020304" pitchFamily="18" charset="0"/>
              </a:rPr>
              <a:t>воспринимался жанр барокко в литературе?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7. Кто </a:t>
            </a:r>
            <a:r>
              <a:rPr lang="ru-RU" sz="2000" i="1" dirty="0">
                <a:latin typeface="Century Schoolbook" panose="02040604050505020304" pitchFamily="18" charset="0"/>
              </a:rPr>
              <a:t>были представители музыки эпохи просвещения?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8. Какие </a:t>
            </a:r>
            <a:r>
              <a:rPr lang="ru-RU" sz="2000" i="1" dirty="0">
                <a:latin typeface="Century Schoolbook" panose="02040604050505020304" pitchFamily="18" charset="0"/>
              </a:rPr>
              <a:t>самые крупные ансамбли барокко в мире?</a:t>
            </a:r>
          </a:p>
        </p:txBody>
      </p:sp>
    </p:spTree>
    <p:extLst>
      <p:ext uri="{BB962C8B-B14F-4D97-AF65-F5344CB8AC3E}">
        <p14:creationId xmlns:p14="http://schemas.microsoft.com/office/powerpoint/2010/main" val="118948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Деление на группы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133557"/>
              </p:ext>
            </p:extLst>
          </p:nvPr>
        </p:nvGraphicFramePr>
        <p:xfrm>
          <a:off x="1403648" y="2348880"/>
          <a:ext cx="6400800" cy="349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4456584"/>
              </a:tblGrid>
              <a:tr h="293752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Проблемный вопрос</a:t>
                      </a:r>
                      <a:endParaRPr lang="ru-RU" dirty="0"/>
                    </a:p>
                  </a:txBody>
                  <a:tcPr marL="71120" marR="71120"/>
                </a:tc>
              </a:tr>
              <a:tr h="7143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Каковы черты эпохи барокко?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71120" marR="71120"/>
                </a:tc>
              </a:tr>
              <a:tr h="7308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язык</a:t>
                      </a:r>
                      <a:endParaRPr lang="ru-RU" sz="1600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Какова роль семиотики в искусствознании?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71120" marR="71120"/>
                </a:tc>
              </a:tr>
              <a:tr h="7308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Философия</a:t>
                      </a:r>
                      <a:endParaRPr lang="ru-RU" sz="1600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Почему 18 век называют «странным веком»?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71120" marR="71120"/>
                </a:tc>
              </a:tr>
              <a:tr h="9500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Интерьер</a:t>
                      </a:r>
                      <a:endParaRPr lang="ru-RU" sz="1600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Какое значение в жизни человека имеет необычный стиль и красота эпохи барокко?</a:t>
                      </a:r>
                      <a:endParaRPr lang="ru-RU" sz="1600" dirty="0"/>
                    </a:p>
                  </a:txBody>
                  <a:tcPr marL="71120" marR="711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41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80728"/>
            <a:ext cx="5936704" cy="100047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6"/>
                </a:solidFill>
                <a:latin typeface="Century Schoolbook" panose="02040604050505020304" pitchFamily="18" charset="0"/>
              </a:rPr>
              <a:t>Формы представления результатов</a:t>
            </a:r>
            <a:endParaRPr lang="ru-RU" sz="2400" i="1" dirty="0">
              <a:solidFill>
                <a:schemeClr val="accent6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latin typeface="Century Schoolbook" panose="02040604050505020304" pitchFamily="18" charset="0"/>
              </a:rPr>
              <a:t>Презентации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Публикации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Вики-статьи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Документы совместного редактирования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Ленты времени</a:t>
            </a:r>
          </a:p>
          <a:p>
            <a:r>
              <a:rPr lang="ru-RU" sz="2000" i="1" dirty="0" smtClean="0">
                <a:latin typeface="Century Schoolbook" panose="02040604050505020304" pitchFamily="18" charset="0"/>
              </a:rPr>
              <a:t>Ментальные карты</a:t>
            </a:r>
            <a:endParaRPr lang="ru-RU" sz="2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3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  <a:latin typeface="Century Schoolbook" panose="02040604050505020304" pitchFamily="18" charset="0"/>
              </a:rPr>
              <a:t>Этапы работы над проектом</a:t>
            </a:r>
            <a:endParaRPr lang="ru-RU" sz="2800" dirty="0">
              <a:solidFill>
                <a:schemeClr val="accent6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048001"/>
          </a:xfrm>
        </p:spPr>
        <p:txBody>
          <a:bodyPr>
            <a:noAutofit/>
          </a:bodyPr>
          <a:lstStyle/>
          <a:p>
            <a:r>
              <a:rPr lang="ru-RU" sz="1650" i="1" dirty="0" smtClean="0">
                <a:latin typeface="Century Schoolbook" panose="02040604050505020304" pitchFamily="18" charset="0"/>
              </a:rPr>
              <a:t>1 неделя - знакомство с проектом, деление на группы, составление планов работы, распределение обязанностей.</a:t>
            </a:r>
          </a:p>
          <a:p>
            <a:r>
              <a:rPr lang="ru-RU" sz="1650" i="1" dirty="0" smtClean="0">
                <a:latin typeface="Century Schoolbook" panose="02040604050505020304" pitchFamily="18" charset="0"/>
              </a:rPr>
              <a:t>2 неделя – сбор и обработка информации</a:t>
            </a:r>
          </a:p>
          <a:p>
            <a:r>
              <a:rPr lang="ru-RU" sz="1650" i="1" dirty="0" smtClean="0">
                <a:latin typeface="Century Schoolbook" panose="02040604050505020304" pitchFamily="18" charset="0"/>
              </a:rPr>
              <a:t>3 неделя – оформление результатов исследования, промежуточные отчеты, само оценивание и взаимооценивание </a:t>
            </a:r>
          </a:p>
          <a:p>
            <a:r>
              <a:rPr lang="ru-RU" sz="1650" i="1" dirty="0" smtClean="0">
                <a:latin typeface="Century Schoolbook" panose="02040604050505020304" pitchFamily="18" charset="0"/>
              </a:rPr>
              <a:t>4 неделя – защита работ на итоговой конференции, оценивание продуктов деятельности по критериям, рефлексия</a:t>
            </a:r>
            <a:endParaRPr lang="ru-RU" sz="165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70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126</TotalTime>
  <Words>379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«Барокко в художественной культуре эпохи Просвещения»</vt:lpstr>
      <vt:lpstr>Презентация PowerPoint</vt:lpstr>
      <vt:lpstr>Вопросы для  «мозгового штурма» </vt:lpstr>
      <vt:lpstr>Учебные вопросы</vt:lpstr>
      <vt:lpstr>Деление на группы</vt:lpstr>
      <vt:lpstr>Формы представления результатов</vt:lpstr>
      <vt:lpstr>Этапы работы над проектом</vt:lpstr>
    </vt:vector>
  </TitlesOfParts>
  <Company>НГПУ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«Барокко в художественной культуре эпохи Просвещения»</dc:title>
  <dc:creator>User</dc:creator>
  <cp:lastModifiedBy>Fox</cp:lastModifiedBy>
  <cp:revision>10</cp:revision>
  <dcterms:created xsi:type="dcterms:W3CDTF">2013-10-17T08:09:30Z</dcterms:created>
  <dcterms:modified xsi:type="dcterms:W3CDTF">2013-10-30T18:26:27Z</dcterms:modified>
</cp:coreProperties>
</file>