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11"/>
  </p:notesMasterIdLst>
  <p:sldIdLst>
    <p:sldId id="257" r:id="rId2"/>
    <p:sldId id="262" r:id="rId3"/>
    <p:sldId id="263" r:id="rId4"/>
    <p:sldId id="264" r:id="rId5"/>
    <p:sldId id="258" r:id="rId6"/>
    <p:sldId id="260" r:id="rId7"/>
    <p:sldId id="265" r:id="rId8"/>
    <p:sldId id="259" r:id="rId9"/>
    <p:sldId id="261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8" autoAdjust="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42FB87-AE3D-4FDA-9274-367C8057ECD6}" type="datetimeFigureOut">
              <a:rPr lang="ru-RU" smtClean="0"/>
              <a:t>01.12.2012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F34075-AA9C-4852-8E6D-9E239A5D22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9734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34075-AA9C-4852-8E6D-9E239A5D22F1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0661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34075-AA9C-4852-8E6D-9E239A5D22F1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4290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89F6B-E84A-42D3-B7D9-0C225049E61A}" type="datetimeFigureOut">
              <a:rPr lang="ru-RU" smtClean="0"/>
              <a:t>01.12.2012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024AE-5BF4-4EB7-9B4C-5B42C2317FE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89F6B-E84A-42D3-B7D9-0C225049E61A}" type="datetimeFigureOut">
              <a:rPr lang="ru-RU" smtClean="0"/>
              <a:t>01.12.2012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024AE-5BF4-4EB7-9B4C-5B42C2317F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89F6B-E84A-42D3-B7D9-0C225049E61A}" type="datetimeFigureOut">
              <a:rPr lang="ru-RU" smtClean="0"/>
              <a:t>01.12.2012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024AE-5BF4-4EB7-9B4C-5B42C2317F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89F6B-E84A-42D3-B7D9-0C225049E61A}" type="datetimeFigureOut">
              <a:rPr lang="ru-RU" smtClean="0"/>
              <a:t>01.12.2012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024AE-5BF4-4EB7-9B4C-5B42C2317F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89F6B-E84A-42D3-B7D9-0C225049E61A}" type="datetimeFigureOut">
              <a:rPr lang="ru-RU" smtClean="0"/>
              <a:t>01.12.2012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53024AE-5BF4-4EB7-9B4C-5B42C2317F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89F6B-E84A-42D3-B7D9-0C225049E61A}" type="datetimeFigureOut">
              <a:rPr lang="ru-RU" smtClean="0"/>
              <a:t>01.12.2012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024AE-5BF4-4EB7-9B4C-5B42C2317F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89F6B-E84A-42D3-B7D9-0C225049E61A}" type="datetimeFigureOut">
              <a:rPr lang="ru-RU" smtClean="0"/>
              <a:t>01.12.2012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024AE-5BF4-4EB7-9B4C-5B42C2317F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89F6B-E84A-42D3-B7D9-0C225049E61A}" type="datetimeFigureOut">
              <a:rPr lang="ru-RU" smtClean="0"/>
              <a:t>01.12.2012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024AE-5BF4-4EB7-9B4C-5B42C2317F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89F6B-E84A-42D3-B7D9-0C225049E61A}" type="datetimeFigureOut">
              <a:rPr lang="ru-RU" smtClean="0"/>
              <a:t>01.12.2012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024AE-5BF4-4EB7-9B4C-5B42C2317F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89F6B-E84A-42D3-B7D9-0C225049E61A}" type="datetimeFigureOut">
              <a:rPr lang="ru-RU" smtClean="0"/>
              <a:t>01.12.2012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024AE-5BF4-4EB7-9B4C-5B42C2317F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89F6B-E84A-42D3-B7D9-0C225049E61A}" type="datetimeFigureOut">
              <a:rPr lang="ru-RU" smtClean="0"/>
              <a:t>01.12.2012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024AE-5BF4-4EB7-9B4C-5B42C2317F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B089F6B-E84A-42D3-B7D9-0C225049E61A}" type="datetimeFigureOut">
              <a:rPr lang="ru-RU" smtClean="0"/>
              <a:t>01.12.2012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53024AE-5BF4-4EB7-9B4C-5B42C2317FEE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66" y="-99392"/>
            <a:ext cx="9155365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298378"/>
          </a:xfrm>
        </p:spPr>
        <p:txBody>
          <a:bodyPr/>
          <a:lstStyle/>
          <a:p>
            <a:r>
              <a:rPr lang="ru-RU" dirty="0" smtClean="0"/>
              <a:t>Заглянем в клетку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496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16016" y="116632"/>
            <a:ext cx="4104456" cy="2952328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sz="16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Как </a:t>
            </a:r>
            <a:r>
              <a:rPr lang="ru-RU" sz="1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известно, все ткани организма имеют клеточную структуру, не представляют исключение и мышцы. Поэтому придется провести краткий экскурс в цитологию – науку о клетке, и напомнить о роли и свойствах основных структур клетки. </a:t>
            </a:r>
          </a:p>
          <a:p>
            <a:pPr marL="137160" indent="0">
              <a:buNone/>
            </a:pPr>
            <a:endParaRPr lang="ru-RU" sz="16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marL="137160" indent="0">
              <a:buNone/>
            </a:pPr>
            <a:r>
              <a:rPr lang="ru-RU" sz="1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В грубом приближении клетка состоит из двух важнейших, взаимосвязанных между собой частей – цитоплазмы и ядра.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4495489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993" y="3284984"/>
            <a:ext cx="4447387" cy="346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630" y="3789040"/>
            <a:ext cx="435597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7160" indent="0">
              <a:buNone/>
            </a:pPr>
            <a:r>
              <a:rPr lang="ru-RU" sz="16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Ядро – содержит в себе молекулы ДНК, в которых заключена вся наследственная информация. ДНК – полимер, закрученный в виде двойной спирали, каждая спираль которого составлена из огромного количества четырех видов мономеров, называемых нуклеотидами. Последовательность нуклеотидов в цепочке кодирует все белки организма. </a:t>
            </a:r>
          </a:p>
          <a:p>
            <a:pPr marL="137160" indent="0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317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140968"/>
            <a:ext cx="4742010" cy="3618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7504" y="332656"/>
            <a:ext cx="88569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Ядро ответственно за размножение клетки – деление. Деление клетки начинается с разделения молекулы ДНК на две спирали, каждая из которых способна достроить парную из набора свободных нуклеотидов и вновь превратится в молекулу ДНК. Таким образом, количество ДНК в ядре удваивается, далее ядро делится на две части, а за ним и вся клетка.</a:t>
            </a:r>
          </a:p>
          <a:p>
            <a:endParaRPr lang="ru-RU" sz="1600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r>
              <a:rPr lang="ru-RU" sz="16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Цитоплазма – это все, что в клетке окружает ядро. Она состоит из </a:t>
            </a:r>
            <a:r>
              <a:rPr lang="ru-RU" sz="16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цитозоли</a:t>
            </a:r>
            <a:r>
              <a:rPr lang="ru-RU" sz="16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(клеточной жидкости), в которую включены различные органеллы, такие как митохондрии, лизосомы, рибосомы и прочие. </a:t>
            </a:r>
          </a:p>
          <a:p>
            <a:endParaRPr lang="ru-RU" sz="16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r>
              <a:rPr lang="ru-RU" sz="16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Митохондрии – это энергетические станции клетки, в них с помощью различных ферментов происходит окисление углеводов и жирных кислот. </a:t>
            </a:r>
            <a:endParaRPr lang="ru-RU" sz="16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76056" y="3140968"/>
            <a:ext cx="374441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r>
              <a:rPr lang="ru-RU" sz="16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Энергия, выделяющаяся при окислении веществ, идет на присоединение третьей фосфатной группы к молекуле </a:t>
            </a:r>
            <a:r>
              <a:rPr lang="ru-RU" sz="16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Аденезиндифосфата</a:t>
            </a:r>
            <a:r>
              <a:rPr lang="ru-RU" sz="16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(АДФ) с образованием </a:t>
            </a:r>
            <a:r>
              <a:rPr lang="ru-RU" sz="16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Аденезинтрифосфата</a:t>
            </a:r>
            <a:r>
              <a:rPr lang="ru-RU" sz="1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(АТФ) – универсального источника энергии для всех процессов, протекающих в клетке. Отсоединяя третью фосфатную группу и вновь превращаясь в АДФ, АТФ выделяет запасенную ранее энергию.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481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8535"/>
            <a:ext cx="2520280" cy="235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16632"/>
            <a:ext cx="2015584" cy="1927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91516" y="188640"/>
            <a:ext cx="391273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Ферменты или Энзимы – вещества белковой природы в сотни и тысячи раз увеличивающие скорость протекания химических реакций. Практически все жизненно важные химические процессы в организме происходят только в присутствии специфических ферментов. </a:t>
            </a:r>
          </a:p>
          <a:p>
            <a:endParaRPr lang="ru-RU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262" y="2473058"/>
            <a:ext cx="2607134" cy="1604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7504" y="2608580"/>
            <a:ext cx="597666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Лизосомы – округлые пузырьки, содержащие около 50 ферментов. </a:t>
            </a:r>
            <a:r>
              <a:rPr lang="ru-RU" sz="16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Лизосомные</a:t>
            </a:r>
            <a:r>
              <a:rPr lang="ru-RU" sz="16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ферменты расщепляют поглощенный клеткой материал и собственные внутренние структуры клетки (</a:t>
            </a:r>
            <a:r>
              <a:rPr lang="ru-RU" sz="16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автолизис</a:t>
            </a:r>
            <a:r>
              <a:rPr lang="ru-RU" sz="16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). Лизосомы, сливаясь в </a:t>
            </a:r>
            <a:r>
              <a:rPr lang="ru-RU" sz="16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фагосомы</a:t>
            </a:r>
            <a:r>
              <a:rPr lang="ru-RU" sz="16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, способны переваривать целые органеллы, подлежащие дезинтеграции. </a:t>
            </a:r>
          </a:p>
          <a:p>
            <a:endParaRPr lang="ru-RU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52" y="4077072"/>
            <a:ext cx="2569548" cy="2049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918016" y="4225678"/>
            <a:ext cx="33843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Рибосомы – органеллы, на которых происходит сборка белковой молекулы.</a:t>
            </a:r>
            <a:endParaRPr lang="ru-RU" sz="16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19872" y="5301208"/>
            <a:ext cx="547260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Клеточная мембрана – оболочка клетки, она обладает избирательной проницаемостью, то есть способностью пропускать одни вещества и задерживать другие. Задача мембраны сохранять постоянство внутренней среды клетки.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247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832688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endParaRPr lang="ru-RU" dirty="0"/>
          </a:p>
          <a:p>
            <a:pPr marL="137160" indent="0">
              <a:buNone/>
            </a:pPr>
            <a:endParaRPr lang="ru-RU" sz="23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marL="137160" indent="0">
              <a:buNone/>
            </a:pPr>
            <a:endParaRPr lang="ru-RU" sz="23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marL="137160" indent="0">
              <a:buNone/>
            </a:pPr>
            <a:endParaRPr lang="ru-RU" sz="23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4680520" cy="1215008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Строение 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мышцы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22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496" y="260648"/>
            <a:ext cx="8651304" cy="2952328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sz="1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Структурно-функциональной единицей скелетной мышцы является </a:t>
            </a:r>
            <a:r>
              <a:rPr lang="ru-RU" sz="16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симпласт</a:t>
            </a:r>
            <a:r>
              <a:rPr lang="ru-RU" sz="1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или мышечное волокно – огромная клетка, имеющая форму протяженного цилиндра с заостренными краями (в дальнейшем под наименованием </a:t>
            </a:r>
            <a:r>
              <a:rPr lang="ru-RU" sz="16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симпласт</a:t>
            </a:r>
            <a:r>
              <a:rPr lang="ru-RU" sz="1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, мышечное волокно, мышечная клетка следует понимать один и тот же объект). Длина мышечной клетки чаще всего соответствует длине целой мышцы и достигает 14 см, а диаметр равен нескольким сотым долям миллиметра. Мышечное волокно, как и любая клетка, окружено оболочкой – </a:t>
            </a:r>
            <a:r>
              <a:rPr lang="ru-RU" sz="16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сарколемой</a:t>
            </a:r>
            <a:r>
              <a:rPr lang="ru-RU" sz="1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. Снаружи отдельные мышечные волокна окружены рыхлой соединительной тканью, которая содержит кровеносные и лимфатические сосуды, а так же нервные волокна. Группы мышечных волокон образуют пучки, которые, в свою очередь, объединяются в целую мышцу, помещенную в плотный чехол соединительной ткани, переходящей на концах мышцы в сухожилия, крепящиеся к кости. </a:t>
            </a:r>
          </a:p>
          <a:p>
            <a:pPr marL="137160" indent="0">
              <a:buNone/>
            </a:pPr>
            <a:endParaRPr lang="ru-RU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12975"/>
            <a:ext cx="2025918" cy="3460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83768" y="3212975"/>
            <a:ext cx="648072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7160" indent="0">
              <a:buNone/>
            </a:pPr>
            <a:endParaRPr lang="ru-RU" sz="1600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marL="137160" indent="0">
              <a:buNone/>
            </a:pPr>
            <a:r>
              <a:rPr lang="ru-RU" sz="16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Усилие, вызываемое сокращением длины мышечного волокна, передается через сухожилия костям скелета и приводит их в движение. </a:t>
            </a:r>
          </a:p>
          <a:p>
            <a:pPr marL="137160" indent="0">
              <a:buNone/>
            </a:pPr>
            <a:endParaRPr lang="ru-RU" sz="1600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marL="137160" indent="0">
              <a:buNone/>
            </a:pPr>
            <a:r>
              <a:rPr lang="ru-RU" sz="16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Управление сократительной активностью мышцы осуществляется с помощью большого числа </a:t>
            </a:r>
            <a:r>
              <a:rPr lang="ru-RU" sz="16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мотонейронов</a:t>
            </a:r>
            <a:r>
              <a:rPr lang="ru-RU" sz="16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– нервных клеток, тела которых лежат в спинном мозге, а длинные ответвления – аксоны в составе двигательного нерва подходят к мышце. Войдя в мышцу, аксон разветвляется на множество веточек, каждая из которых подведена к отдельному волокну. Таким образом, один </a:t>
            </a:r>
            <a:r>
              <a:rPr lang="ru-RU" sz="16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мотонейрон</a:t>
            </a:r>
            <a:r>
              <a:rPr lang="ru-RU" sz="16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иннервирует целую группу волокон (так называемая </a:t>
            </a:r>
            <a:r>
              <a:rPr lang="ru-RU" sz="16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нейромоторная</a:t>
            </a:r>
            <a:r>
              <a:rPr lang="ru-RU" sz="16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единица), которая работает как единое целое.</a:t>
            </a:r>
          </a:p>
          <a:p>
            <a:endParaRPr lang="ru-RU" sz="16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83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56" y="3717032"/>
            <a:ext cx="455295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846" y="260647"/>
            <a:ext cx="6774401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7160" indent="0">
              <a:buNone/>
            </a:pPr>
            <a:r>
              <a:rPr lang="ru-RU" sz="16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Мышца состоит из множества </a:t>
            </a:r>
            <a:r>
              <a:rPr lang="ru-RU" sz="16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нервномоторных</a:t>
            </a:r>
            <a:r>
              <a:rPr lang="ru-RU" sz="16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единиц и способна работать не всей своей массой, а частями, что позволяет регулировать силу и скорость сокращения. </a:t>
            </a:r>
          </a:p>
          <a:p>
            <a:pPr marL="137160" indent="0">
              <a:buNone/>
            </a:pPr>
            <a:endParaRPr lang="ru-RU" dirty="0" smtClean="0"/>
          </a:p>
          <a:p>
            <a:pPr marL="137160"/>
            <a:r>
              <a:rPr lang="ru-RU" sz="16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Для понимания механизма сокращения мышцы необходимо рассмотреть внутреннее строение мышечного волокна, которое, как вы уже поняли, сильно отличается от обычной клетки. Начнем с того, что мышечное волокно </a:t>
            </a:r>
            <a:r>
              <a:rPr lang="ru-RU" sz="16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многоядерно</a:t>
            </a:r>
            <a:r>
              <a:rPr lang="ru-RU" sz="16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. Связано это с особенностями формирования волокна при развитии плода. </a:t>
            </a:r>
          </a:p>
          <a:p>
            <a:pPr marL="137160"/>
            <a:endParaRPr lang="ru-RU" sz="16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marL="137160"/>
            <a:endParaRPr lang="ru-RU" sz="1600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66397"/>
            <a:ext cx="2065412" cy="2994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88024" y="3789040"/>
            <a:ext cx="420105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7160"/>
            <a:r>
              <a:rPr lang="ru-RU" sz="16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Миобласты (неоформленные мышечные клетки) интенсивно делятся, сливаются и образуют мышечные трубочки с центральным расположением ядер. Затем в мышечных трубочках начинается синтез миофибрилл и завершается формирование волокна миграцией ядер на периферию. Ядра мышечного волокна к этому времени уже теряют способность к делению, и за ними остается только функция генерации информации для синтеза белка. </a:t>
            </a:r>
          </a:p>
          <a:p>
            <a:pPr marL="137160" indent="0"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206956" y="2780928"/>
            <a:ext cx="638126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Симпласты</a:t>
            </a:r>
            <a:r>
              <a:rPr lang="ru-RU" sz="1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(мышечные волокна) образуются на этапе эмбрионального развития организма из клеток предшественников – миобластов.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098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949" y="239905"/>
            <a:ext cx="3596400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5464" y="260648"/>
            <a:ext cx="493259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Но не все миобласты идут по пути слияния, часть из них обособляется в виде клеток-сателлитов, располагающихся на поверхности мышечного волокна, а именно в </a:t>
            </a:r>
            <a:r>
              <a:rPr lang="ru-RU" sz="16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сарколеме</a:t>
            </a:r>
            <a:r>
              <a:rPr lang="ru-RU" sz="1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, между </a:t>
            </a:r>
            <a:r>
              <a:rPr lang="ru-RU" sz="16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плазмолемой</a:t>
            </a:r>
            <a:r>
              <a:rPr lang="ru-RU" sz="1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и базальной мембраной – составными частями </a:t>
            </a:r>
            <a:r>
              <a:rPr lang="ru-RU" sz="16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сарколемы</a:t>
            </a:r>
            <a:r>
              <a:rPr lang="ru-RU" sz="1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. Клетки-сателлиты, в отличие от мышечных волокон, не утрачивают способность к делению на протяжении всей жизни, что обеспечивает увеличение мышечной массы волокон и их обновление. 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65" y="3284984"/>
            <a:ext cx="4057650" cy="3318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44007" y="3241789"/>
            <a:ext cx="426534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Восстановление мышечных волокон при повреждении мышцы возможно благодаря клеткам-сателлитам. При гибели волокна, скрывающиеся в его оболочке, клетки-сателлиты активизируются, делятся и преобразуются в миобласты. Миобласты сливаются друг с другом и образуют новые мышечные волокна, в которых затем начинается сборка миофибрилл. То есть при регенерации полностью повторяются события эмбрионального (внутриутробного) развития мышцы.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250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4752528" cy="3711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76056" y="116632"/>
            <a:ext cx="381642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Помимо </a:t>
            </a:r>
            <a:r>
              <a:rPr lang="ru-RU" sz="16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многоядерности</a:t>
            </a:r>
            <a:r>
              <a:rPr lang="ru-RU" sz="1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отличительной чертой мышечного волокна является наличие в цитоплазме (в мышечном волокне ее принято называть саркоплазмой) тонких волоконец – миофибрилл, расположенных вдоль клетки и уложенных параллельно друг другу. Число миофибрилл в волокне достигает двух тысяч. Миофибриллы являются сократительными элементами клетки и обладают способностью уменьшать свою длину при поступлении нервного импульса, стягивая тем самым мышечное волокно.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89283" y="4077072"/>
            <a:ext cx="524681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Под микроскопом видно, что миофибрилла имеет поперечную </a:t>
            </a:r>
            <a:r>
              <a:rPr lang="ru-RU" sz="16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исчерченность</a:t>
            </a:r>
            <a:r>
              <a:rPr lang="ru-RU" sz="1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– чередующиеся темные и светлые полосы. При сокращении миофибриллы светлые участки уменьшают свою длину и при полном сокращении исчезают вовсе. Для объяснения механизма сокращения миофибриллы около пятидесяти лет назад Хью Хаксли была разработана модель скользящих нитей, затем она нашла подтверждение в экспериментах и сейчас является общепринятой.</a:t>
            </a:r>
          </a:p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9691" y="4453473"/>
            <a:ext cx="3494339" cy="1741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642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134</TotalTime>
  <Words>1006</Words>
  <Application>Microsoft Office PowerPoint</Application>
  <PresentationFormat>Экран (4:3)</PresentationFormat>
  <Paragraphs>36</Paragraphs>
  <Slides>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Апекс</vt:lpstr>
      <vt:lpstr>Заглянем в клетку</vt:lpstr>
      <vt:lpstr>Презентация PowerPoint</vt:lpstr>
      <vt:lpstr>Презентация PowerPoint</vt:lpstr>
      <vt:lpstr>Презентация PowerPoint</vt:lpstr>
      <vt:lpstr>Строение мышцы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Sonnenrad</dc:creator>
  <cp:lastModifiedBy>Sonnenrad</cp:lastModifiedBy>
  <cp:revision>13</cp:revision>
  <dcterms:created xsi:type="dcterms:W3CDTF">2012-11-30T16:37:06Z</dcterms:created>
  <dcterms:modified xsi:type="dcterms:W3CDTF">2012-12-01T10:23:48Z</dcterms:modified>
</cp:coreProperties>
</file>