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  <p:sldId id="269" r:id="rId10"/>
    <p:sldId id="260" r:id="rId11"/>
    <p:sldId id="270" r:id="rId12"/>
    <p:sldId id="261" r:id="rId13"/>
    <p:sldId id="262" r:id="rId14"/>
    <p:sldId id="263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E71C79-FF45-4C17-A9DF-0C6A8E379CD7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ru-RU"/>
        </a:p>
      </dgm:t>
    </dgm:pt>
    <dgm:pt modelId="{20A9AC53-8643-44B0-8152-98F737C5F414}">
      <dgm:prSet/>
      <dgm:spPr/>
      <dgm:t>
        <a:bodyPr/>
        <a:lstStyle/>
        <a:p>
          <a:pPr rtl="0"/>
          <a:r>
            <a:rPr lang="ru-RU" b="1" dirty="0" smtClean="0"/>
            <a:t>Преступники в интернете</a:t>
          </a:r>
          <a:endParaRPr lang="ru-RU" dirty="0"/>
        </a:p>
      </dgm:t>
    </dgm:pt>
    <dgm:pt modelId="{59093F13-8E62-4F34-A0FC-40E231BBFF31}" type="parTrans" cxnId="{D08D40F9-F597-4D68-8BE5-CF23D33FE434}">
      <dgm:prSet/>
      <dgm:spPr/>
      <dgm:t>
        <a:bodyPr/>
        <a:lstStyle/>
        <a:p>
          <a:endParaRPr lang="ru-RU"/>
        </a:p>
      </dgm:t>
    </dgm:pt>
    <dgm:pt modelId="{B7EC8705-765D-4266-898C-AB9971EA2C46}" type="sibTrans" cxnId="{D08D40F9-F597-4D68-8BE5-CF23D33FE434}">
      <dgm:prSet/>
      <dgm:spPr/>
      <dgm:t>
        <a:bodyPr/>
        <a:lstStyle/>
        <a:p>
          <a:endParaRPr lang="ru-RU"/>
        </a:p>
      </dgm:t>
    </dgm:pt>
    <dgm:pt modelId="{26AED154-6D4E-4FB6-8D87-23FBA65C729A}" type="pres">
      <dgm:prSet presAssocID="{74E71C79-FF45-4C17-A9DF-0C6A8E379CD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B5F2A4-1A2F-4505-B5FD-69804F8B23E4}" type="pres">
      <dgm:prSet presAssocID="{20A9AC53-8643-44B0-8152-98F737C5F41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8D40F9-F597-4D68-8BE5-CF23D33FE434}" srcId="{74E71C79-FF45-4C17-A9DF-0C6A8E379CD7}" destId="{20A9AC53-8643-44B0-8152-98F737C5F414}" srcOrd="0" destOrd="0" parTransId="{59093F13-8E62-4F34-A0FC-40E231BBFF31}" sibTransId="{B7EC8705-765D-4266-898C-AB9971EA2C46}"/>
    <dgm:cxn modelId="{D9864772-ABEA-4B0D-8306-9921702BA904}" type="presOf" srcId="{20A9AC53-8643-44B0-8152-98F737C5F414}" destId="{F0B5F2A4-1A2F-4505-B5FD-69804F8B23E4}" srcOrd="0" destOrd="0" presId="urn:microsoft.com/office/officeart/2005/8/layout/vList2"/>
    <dgm:cxn modelId="{0A31F5D4-5B37-4FD4-AB74-3025782E9A03}" type="presOf" srcId="{74E71C79-FF45-4C17-A9DF-0C6A8E379CD7}" destId="{26AED154-6D4E-4FB6-8D87-23FBA65C729A}" srcOrd="0" destOrd="0" presId="urn:microsoft.com/office/officeart/2005/8/layout/vList2"/>
    <dgm:cxn modelId="{932C6132-86BB-4B65-99CE-EFBF3A7B2D73}" type="presParOf" srcId="{26AED154-6D4E-4FB6-8D87-23FBA65C729A}" destId="{F0B5F2A4-1A2F-4505-B5FD-69804F8B23E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80E8F5-06D1-4769-8327-C60A9E5914DC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1B89E0A1-4A96-4F02-9B16-A9D62C1D2F4F}">
      <dgm:prSet/>
      <dgm:spPr/>
      <dgm:t>
        <a:bodyPr/>
        <a:lstStyle/>
        <a:p>
          <a:pPr rtl="0"/>
          <a:r>
            <a:rPr lang="ru-RU" b="1" dirty="0" smtClean="0"/>
            <a:t>Вредоносные программы</a:t>
          </a:r>
          <a:endParaRPr lang="ru-RU" dirty="0"/>
        </a:p>
      </dgm:t>
    </dgm:pt>
    <dgm:pt modelId="{30FB8F01-BB16-426F-9C5F-A3B582410F88}" type="parTrans" cxnId="{83908E02-65BF-4404-A4E6-01ECC39B79C3}">
      <dgm:prSet/>
      <dgm:spPr/>
      <dgm:t>
        <a:bodyPr/>
        <a:lstStyle/>
        <a:p>
          <a:endParaRPr lang="ru-RU"/>
        </a:p>
      </dgm:t>
    </dgm:pt>
    <dgm:pt modelId="{9B3043BB-87EA-483F-94E1-22862BA09F41}" type="sibTrans" cxnId="{83908E02-65BF-4404-A4E6-01ECC39B79C3}">
      <dgm:prSet/>
      <dgm:spPr/>
      <dgm:t>
        <a:bodyPr/>
        <a:lstStyle/>
        <a:p>
          <a:endParaRPr lang="ru-RU"/>
        </a:p>
      </dgm:t>
    </dgm:pt>
    <dgm:pt modelId="{A7ACB3D9-F918-4AEC-B9D1-91F8AB5EEF93}" type="pres">
      <dgm:prSet presAssocID="{BB80E8F5-06D1-4769-8327-C60A9E5914D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FA1015-1B17-48D6-813F-D30A77B25D42}" type="pres">
      <dgm:prSet presAssocID="{1B89E0A1-4A96-4F02-9B16-A9D62C1D2F4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2F8F4E-86D7-4C13-9A4E-953EFD81DB3E}" type="presOf" srcId="{BB80E8F5-06D1-4769-8327-C60A9E5914DC}" destId="{A7ACB3D9-F918-4AEC-B9D1-91F8AB5EEF93}" srcOrd="0" destOrd="0" presId="urn:microsoft.com/office/officeart/2005/8/layout/vList2"/>
    <dgm:cxn modelId="{83908E02-65BF-4404-A4E6-01ECC39B79C3}" srcId="{BB80E8F5-06D1-4769-8327-C60A9E5914DC}" destId="{1B89E0A1-4A96-4F02-9B16-A9D62C1D2F4F}" srcOrd="0" destOrd="0" parTransId="{30FB8F01-BB16-426F-9C5F-A3B582410F88}" sibTransId="{9B3043BB-87EA-483F-94E1-22862BA09F41}"/>
    <dgm:cxn modelId="{BBEC5D70-8CAF-46A6-B5B7-3D6E1F2E2C0E}" type="presOf" srcId="{1B89E0A1-4A96-4F02-9B16-A9D62C1D2F4F}" destId="{5AFA1015-1B17-48D6-813F-D30A77B25D42}" srcOrd="0" destOrd="0" presId="urn:microsoft.com/office/officeart/2005/8/layout/vList2"/>
    <dgm:cxn modelId="{3B91CA83-3AF5-4959-ACF0-F72B4843235F}" type="presParOf" srcId="{A7ACB3D9-F918-4AEC-B9D1-91F8AB5EEF93}" destId="{5AFA1015-1B17-48D6-813F-D30A77B25D4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4A9BDF-064D-4F6C-AE49-BD94CC643B92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ru-RU"/>
        </a:p>
      </dgm:t>
    </dgm:pt>
    <dgm:pt modelId="{BE49CC31-3756-4E1D-BF59-F8D204C9FA2E}">
      <dgm:prSet/>
      <dgm:spPr/>
      <dgm:t>
        <a:bodyPr/>
        <a:lstStyle/>
        <a:p>
          <a:pPr rtl="0"/>
          <a:r>
            <a:rPr lang="ru-RU" b="1" dirty="0" smtClean="0"/>
            <a:t>Интернет-мошенничество</a:t>
          </a:r>
          <a:endParaRPr lang="ru-RU" dirty="0"/>
        </a:p>
      </dgm:t>
    </dgm:pt>
    <dgm:pt modelId="{89FADF7B-B5E6-4603-9DA9-D5C5F731FD1D}" type="parTrans" cxnId="{FA89B749-7560-428B-A608-433A634F90CE}">
      <dgm:prSet/>
      <dgm:spPr/>
      <dgm:t>
        <a:bodyPr/>
        <a:lstStyle/>
        <a:p>
          <a:endParaRPr lang="ru-RU"/>
        </a:p>
      </dgm:t>
    </dgm:pt>
    <dgm:pt modelId="{6BE69864-A145-4BB4-9B62-74EB5A589792}" type="sibTrans" cxnId="{FA89B749-7560-428B-A608-433A634F90CE}">
      <dgm:prSet/>
      <dgm:spPr/>
      <dgm:t>
        <a:bodyPr/>
        <a:lstStyle/>
        <a:p>
          <a:endParaRPr lang="ru-RU"/>
        </a:p>
      </dgm:t>
    </dgm:pt>
    <dgm:pt modelId="{4FA1531D-E9AA-45B9-8422-3F119A356227}" type="pres">
      <dgm:prSet presAssocID="{864A9BDF-064D-4F6C-AE49-BD94CC643B9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839D58-B491-41AF-B959-BB1A1669FB9A}" type="pres">
      <dgm:prSet presAssocID="{BE49CC31-3756-4E1D-BF59-F8D204C9FA2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5DDF96-63B1-4874-97BA-45B7F2BA79F2}" type="presOf" srcId="{864A9BDF-064D-4F6C-AE49-BD94CC643B92}" destId="{4FA1531D-E9AA-45B9-8422-3F119A356227}" srcOrd="0" destOrd="0" presId="urn:microsoft.com/office/officeart/2005/8/layout/vList2"/>
    <dgm:cxn modelId="{FA89B749-7560-428B-A608-433A634F90CE}" srcId="{864A9BDF-064D-4F6C-AE49-BD94CC643B92}" destId="{BE49CC31-3756-4E1D-BF59-F8D204C9FA2E}" srcOrd="0" destOrd="0" parTransId="{89FADF7B-B5E6-4603-9DA9-D5C5F731FD1D}" sibTransId="{6BE69864-A145-4BB4-9B62-74EB5A589792}"/>
    <dgm:cxn modelId="{3955D28F-7B66-4D77-9282-B80EE08A3661}" type="presOf" srcId="{BE49CC31-3756-4E1D-BF59-F8D204C9FA2E}" destId="{E5839D58-B491-41AF-B959-BB1A1669FB9A}" srcOrd="0" destOrd="0" presId="urn:microsoft.com/office/officeart/2005/8/layout/vList2"/>
    <dgm:cxn modelId="{D10A3B2D-5588-4AF1-9F92-FB46B936E8AE}" type="presParOf" srcId="{4FA1531D-E9AA-45B9-8422-3F119A356227}" destId="{E5839D58-B491-41AF-B959-BB1A1669FB9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4C01AA-FA87-4665-9DA1-0DBFEDA16BA6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ru-RU"/>
        </a:p>
      </dgm:t>
    </dgm:pt>
    <dgm:pt modelId="{A5623DE8-3A5A-49C1-95DF-B6243B8DD7BE}">
      <dgm:prSet/>
      <dgm:spPr/>
      <dgm:t>
        <a:bodyPr/>
        <a:lstStyle/>
        <a:p>
          <a:pPr rtl="0"/>
          <a:r>
            <a:rPr lang="ru-RU" b="1" dirty="0" smtClean="0"/>
            <a:t>Интернет-хулиганство</a:t>
          </a:r>
          <a:endParaRPr lang="ru-RU" dirty="0"/>
        </a:p>
      </dgm:t>
    </dgm:pt>
    <dgm:pt modelId="{9B06E2C2-7676-4B52-9611-E967922C4A9E}" type="parTrans" cxnId="{7EB6BC5A-5BD7-473D-A488-4E6FF9FB5679}">
      <dgm:prSet/>
      <dgm:spPr/>
      <dgm:t>
        <a:bodyPr/>
        <a:lstStyle/>
        <a:p>
          <a:endParaRPr lang="ru-RU"/>
        </a:p>
      </dgm:t>
    </dgm:pt>
    <dgm:pt modelId="{A4D7FEFE-5A8D-4A63-B9AA-FB039EB572B8}" type="sibTrans" cxnId="{7EB6BC5A-5BD7-473D-A488-4E6FF9FB5679}">
      <dgm:prSet/>
      <dgm:spPr/>
      <dgm:t>
        <a:bodyPr/>
        <a:lstStyle/>
        <a:p>
          <a:endParaRPr lang="ru-RU"/>
        </a:p>
      </dgm:t>
    </dgm:pt>
    <dgm:pt modelId="{E1E99C92-A963-4ED1-BE12-9EED06E8E512}" type="pres">
      <dgm:prSet presAssocID="{3C4C01AA-FA87-4665-9DA1-0DBFEDA16BA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4B53B1-3EDB-4A74-A8C2-1FCD32D55684}" type="pres">
      <dgm:prSet presAssocID="{A5623DE8-3A5A-49C1-95DF-B6243B8DD7B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B6BC5A-5BD7-473D-A488-4E6FF9FB5679}" srcId="{3C4C01AA-FA87-4665-9DA1-0DBFEDA16BA6}" destId="{A5623DE8-3A5A-49C1-95DF-B6243B8DD7BE}" srcOrd="0" destOrd="0" parTransId="{9B06E2C2-7676-4B52-9611-E967922C4A9E}" sibTransId="{A4D7FEFE-5A8D-4A63-B9AA-FB039EB572B8}"/>
    <dgm:cxn modelId="{03458D92-FB1C-4B91-94BC-5417687883C3}" type="presOf" srcId="{A5623DE8-3A5A-49C1-95DF-B6243B8DD7BE}" destId="{884B53B1-3EDB-4A74-A8C2-1FCD32D55684}" srcOrd="0" destOrd="0" presId="urn:microsoft.com/office/officeart/2005/8/layout/vList2"/>
    <dgm:cxn modelId="{26FE65A0-231A-4D40-AA04-2B3AD655BB63}" type="presOf" srcId="{3C4C01AA-FA87-4665-9DA1-0DBFEDA16BA6}" destId="{E1E99C92-A963-4ED1-BE12-9EED06E8E512}" srcOrd="0" destOrd="0" presId="urn:microsoft.com/office/officeart/2005/8/layout/vList2"/>
    <dgm:cxn modelId="{3872086A-5467-467E-8C73-F6DECCA4E2BF}" type="presParOf" srcId="{E1E99C92-A963-4ED1-BE12-9EED06E8E512}" destId="{884B53B1-3EDB-4A74-A8C2-1FCD32D5568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rawing1.xml><?xml version="1.0" encoding="utf-8"?>
<dgm:drawing xmlns:dgm="http://schemas.openxmlformats.org/drawingml/2006/diagram" xmlns:a="http://schemas.openxmlformats.org/drawingml/2006/main">
  <dsp:spTree xmlns:dsp="http://schemas.microsoft.com/office/drawing/2008/diagram">
    <dsp:nvGrpSpPr>
      <dsp:cNvPr id="0" name=""/>
      <dsp:cNvGrpSpPr/>
    </dsp:nvGrpSpPr>
    <dsp:grpSpPr/>
    <dsp:sp modelId="{F0B5F2A4-1A2F-4505-B5FD-69804F8B23E4}" macro="" textlink="">
      <dsp:nvSpPr>
        <dsp:cNvPr id="0" name=""/>
        <dsp:cNvSpPr/>
      </dsp:nvSpPr>
      <dsp:spPr>
        <a:xfrm>
          <a:off x="0" y="8258"/>
          <a:ext cx="7172350" cy="7915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/>
            <a:t>Преступники в интернете</a:t>
          </a:r>
          <a:endParaRPr lang="ru-RU" sz="3300" kern="1200" dirty="0"/>
        </a:p>
      </dsp:txBody>
      <dsp:txXfrm>
        <a:off x="0" y="8258"/>
        <a:ext cx="7172350" cy="791505"/>
      </dsp:txXfrm>
    </dsp:sp>
  </dsp:spTree>
</dgm:drawing>
</file>

<file path=ppt/diagrams/drawing2.xml><?xml version="1.0" encoding="utf-8"?>
<dgm:drawing xmlns:dgm="http://schemas.openxmlformats.org/drawingml/2006/diagram" xmlns:a="http://schemas.openxmlformats.org/drawingml/2006/main">
  <dsp:spTree xmlns:dsp="http://schemas.microsoft.com/office/drawing/2008/diagram">
    <dsp:nvGrpSpPr>
      <dsp:cNvPr id="0" name=""/>
      <dsp:cNvGrpSpPr/>
    </dsp:nvGrpSpPr>
    <dsp:grpSpPr/>
    <dsp:sp modelId="{5AFA1015-1B17-48D6-813F-D30A77B25D42}" macro="" textlink="">
      <dsp:nvSpPr>
        <dsp:cNvPr id="0" name=""/>
        <dsp:cNvSpPr/>
      </dsp:nvSpPr>
      <dsp:spPr>
        <a:xfrm>
          <a:off x="0" y="6138"/>
          <a:ext cx="6786610" cy="7195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Вредоносные программы</a:t>
          </a:r>
          <a:endParaRPr lang="ru-RU" sz="3000" kern="1200" dirty="0"/>
        </a:p>
      </dsp:txBody>
      <dsp:txXfrm>
        <a:off x="0" y="6138"/>
        <a:ext cx="6786610" cy="719549"/>
      </dsp:txXfrm>
    </dsp:sp>
  </dsp:spTree>
</dgm:drawing>
</file>

<file path=ppt/diagrams/drawing3.xml><?xml version="1.0" encoding="utf-8"?>
<dgm:drawing xmlns:dgm="http://schemas.openxmlformats.org/drawingml/2006/diagram" xmlns:a="http://schemas.openxmlformats.org/drawingml/2006/main">
  <dsp:spTree xmlns:dsp="http://schemas.microsoft.com/office/drawing/2008/diagram">
    <dsp:nvGrpSpPr>
      <dsp:cNvPr id="0" name=""/>
      <dsp:cNvGrpSpPr/>
    </dsp:nvGrpSpPr>
    <dsp:grpSpPr/>
    <dsp:sp modelId="{E5839D58-B491-41AF-B959-BB1A1669FB9A}" macro="" textlink="">
      <dsp:nvSpPr>
        <dsp:cNvPr id="0" name=""/>
        <dsp:cNvSpPr/>
      </dsp:nvSpPr>
      <dsp:spPr>
        <a:xfrm>
          <a:off x="0" y="4018"/>
          <a:ext cx="6386532" cy="64759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Интернет-мошенничество</a:t>
          </a:r>
          <a:endParaRPr lang="ru-RU" sz="2700" kern="1200" dirty="0"/>
        </a:p>
      </dsp:txBody>
      <dsp:txXfrm>
        <a:off x="0" y="4018"/>
        <a:ext cx="6386532" cy="647595"/>
      </dsp:txXfrm>
    </dsp:sp>
  </dsp:spTree>
</dgm:drawing>
</file>

<file path=ppt/diagrams/drawing4.xml><?xml version="1.0" encoding="utf-8"?>
<dgm:drawing xmlns:dgm="http://schemas.openxmlformats.org/drawingml/2006/diagram" xmlns:a="http://schemas.openxmlformats.org/drawingml/2006/main">
  <dsp:spTree xmlns:dsp="http://schemas.microsoft.com/office/drawing/2008/diagram">
    <dsp:nvGrpSpPr>
      <dsp:cNvPr id="0" name=""/>
      <dsp:cNvGrpSpPr/>
    </dsp:nvGrpSpPr>
    <dsp:grpSpPr/>
    <dsp:sp modelId="{884B53B1-3EDB-4A74-A8C2-1FCD32D55684}" macro="" textlink="">
      <dsp:nvSpPr>
        <dsp:cNvPr id="0" name=""/>
        <dsp:cNvSpPr/>
      </dsp:nvSpPr>
      <dsp:spPr>
        <a:xfrm>
          <a:off x="0" y="9665"/>
          <a:ext cx="5929354" cy="623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Интернет-хулиганство</a:t>
          </a:r>
          <a:endParaRPr lang="ru-RU" sz="2600" kern="1200" dirty="0"/>
        </a:p>
      </dsp:txBody>
      <dsp:txXfrm>
        <a:off x="0" y="9665"/>
        <a:ext cx="5929354" cy="623610"/>
      </dsp:txXfrm>
    </dsp:sp>
  </dsp:spTree>
</dgm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64999">
              <a:schemeClr val="tx2">
                <a:lumMod val="40000"/>
                <a:lumOff val="60000"/>
              </a:schemeClr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pedsovet.su/" TargetMode="External"/><Relationship Id="rId2" Type="http://schemas.openxmlformats.org/officeDocument/2006/relationships/hyperlink" Target="http://www.geekdad.ru:8080/blog/papanya/lekciya-pro-bezopasnost-detey-v-internet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eg"/><Relationship Id="rId5" Type="http://schemas.openxmlformats.org/officeDocument/2006/relationships/hyperlink" Target="http://www.po-miry.ru/MEDICINA/DEPENDENCE/computer.htm" TargetMode="External"/><Relationship Id="rId4" Type="http://schemas.openxmlformats.org/officeDocument/2006/relationships/hyperlink" Target="http://poiskbystro.ru/issledovanie/75-polzovatelej-runeta-ishhut-informaciyu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500438"/>
            <a:ext cx="8572560" cy="3143272"/>
          </a:xfrm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ru-RU" sz="2200" b="1" kern="1800" dirty="0" smtClean="0">
                <a:solidFill>
                  <a:schemeClr val="tx1"/>
                </a:solidFill>
                <a:latin typeface="Ariac" pitchFamily="34" charset="0"/>
                <a:ea typeface="Times New Roman"/>
                <a:cs typeface="Ariac" pitchFamily="34" charset="0"/>
              </a:rPr>
              <a:t>Проект по курсу информатика, для студентов 4 курса.</a:t>
            </a: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ru-RU" sz="2200" b="1" kern="1800" dirty="0" smtClean="0">
                <a:solidFill>
                  <a:schemeClr val="tx1"/>
                </a:solidFill>
                <a:latin typeface="Ariac" pitchFamily="34" charset="0"/>
                <a:ea typeface="Times New Roman"/>
                <a:cs typeface="Ariac" pitchFamily="34" charset="0"/>
              </a:rPr>
              <a:t>Авторы: Беляев М.П. </a:t>
            </a:r>
            <a:r>
              <a:rPr lang="ru-RU" sz="2200" b="1" kern="1800" dirty="0" err="1" smtClean="0">
                <a:solidFill>
                  <a:schemeClr val="tx1"/>
                </a:solidFill>
                <a:latin typeface="Ariac" pitchFamily="34" charset="0"/>
                <a:ea typeface="Times New Roman"/>
                <a:cs typeface="Ariac" pitchFamily="34" charset="0"/>
              </a:rPr>
              <a:t>Очкин</a:t>
            </a:r>
            <a:r>
              <a:rPr lang="ru-RU" sz="2200" b="1" kern="1800" dirty="0" smtClean="0">
                <a:solidFill>
                  <a:schemeClr val="tx1"/>
                </a:solidFill>
                <a:latin typeface="Ariac" pitchFamily="34" charset="0"/>
                <a:ea typeface="Times New Roman"/>
                <a:cs typeface="Ariac" pitchFamily="34" charset="0"/>
              </a:rPr>
              <a:t> </a:t>
            </a:r>
            <a:r>
              <a:rPr lang="ru-RU" sz="2200" b="1" kern="1800" dirty="0" smtClean="0">
                <a:solidFill>
                  <a:schemeClr val="tx1"/>
                </a:solidFill>
                <a:latin typeface="Ariac" pitchFamily="34" charset="0"/>
                <a:ea typeface="Times New Roman"/>
                <a:cs typeface="Ariac" pitchFamily="34" charset="0"/>
              </a:rPr>
              <a:t>Д.А.</a:t>
            </a:r>
            <a:endParaRPr lang="ru-RU" sz="2200" b="1" kern="1800" dirty="0" smtClean="0">
              <a:solidFill>
                <a:schemeClr val="tx1"/>
              </a:solidFill>
              <a:latin typeface="Ariac" pitchFamily="34" charset="0"/>
              <a:ea typeface="Times New Roman"/>
              <a:cs typeface="Ariac" pitchFamily="34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endParaRPr lang="ru-RU" sz="2200" b="1" kern="1800" dirty="0" smtClean="0">
              <a:solidFill>
                <a:schemeClr val="tx1"/>
              </a:solidFill>
              <a:latin typeface="Ariac" pitchFamily="34" charset="0"/>
              <a:ea typeface="Times New Roman"/>
              <a:cs typeface="Ariac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b="1" kern="1800" dirty="0" smtClean="0">
                <a:solidFill>
                  <a:schemeClr val="tx1"/>
                </a:solidFill>
                <a:latin typeface="Ariac" pitchFamily="34" charset="0"/>
                <a:ea typeface="Times New Roman"/>
                <a:cs typeface="Ariac" pitchFamily="34" charset="0"/>
              </a:rPr>
              <a:t>Безопасность в интернете</a:t>
            </a:r>
            <a:endParaRPr lang="ru-RU" sz="4000" b="1" dirty="0" smtClean="0">
              <a:solidFill>
                <a:schemeClr val="tx1"/>
              </a:solidFill>
              <a:latin typeface="Ariac" pitchFamily="34" charset="0"/>
              <a:ea typeface="Calibri"/>
              <a:cs typeface="Ariac" pitchFamily="34" charset="0"/>
            </a:endParaRPr>
          </a:p>
          <a:p>
            <a:endParaRPr lang="ru-RU" dirty="0"/>
          </a:p>
        </p:txBody>
      </p:sp>
      <p:pic>
        <p:nvPicPr>
          <p:cNvPr id="4" name="Picture 6" descr="I:\internet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214290"/>
            <a:ext cx="4143404" cy="327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2.  Не сохраняйте на своем компьютере неизвестные файлы, не переходите по ссылкам от незнакомцев, какими бы заманчивыми они не были.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2400" dirty="0" smtClean="0"/>
              <a:t>Такая ссылка может оказаться вирусом, </a:t>
            </a:r>
            <a:r>
              <a:rPr lang="ru-RU" sz="2400" dirty="0" err="1" smtClean="0"/>
              <a:t>трояном</a:t>
            </a:r>
            <a:r>
              <a:rPr lang="ru-RU" sz="2400" dirty="0" smtClean="0"/>
              <a:t> или, если «повезет»,рекламой </a:t>
            </a:r>
            <a:r>
              <a:rPr lang="ru-RU" sz="2400" dirty="0" err="1" smtClean="0"/>
              <a:t>порносайта</a:t>
            </a:r>
            <a:r>
              <a:rPr lang="ru-RU" sz="2400" dirty="0" smtClean="0"/>
              <a:t>. 80% ссылок, присылаемых незнакомцами, являются рекламой, а 20% – вредоносными объектами.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3" descr="D:\Documents and Settings\Света\Мои документы\Downloads\1295189660_spam.thumbna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3929066"/>
            <a:ext cx="3133739" cy="2493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1"/>
          <p:cNvSpPr>
            <a:spLocks noChangeArrowheads="1"/>
          </p:cNvSpPr>
          <p:nvPr/>
        </p:nvSpPr>
        <p:spPr bwMode="auto">
          <a:xfrm>
            <a:off x="214282" y="214290"/>
            <a:ext cx="871543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/>
              <a:t>3. </a:t>
            </a:r>
            <a:r>
              <a:rPr lang="ru-RU" sz="2400" b="1" dirty="0"/>
              <a:t>Обязательно установите антивирус и </a:t>
            </a:r>
            <a:r>
              <a:rPr lang="ru-RU" sz="2400" b="1" dirty="0" err="1"/>
              <a:t>фаервол</a:t>
            </a:r>
            <a:endParaRPr lang="ru-RU" sz="2400" b="1" dirty="0"/>
          </a:p>
          <a:p>
            <a:r>
              <a:rPr lang="ru-RU" sz="2400" b="1" dirty="0"/>
              <a:t>и регулярно обновляйте их базы.</a:t>
            </a:r>
          </a:p>
          <a:p>
            <a:r>
              <a:rPr lang="ru-RU" dirty="0" err="1"/>
              <a:t>Необновленные</a:t>
            </a:r>
            <a:r>
              <a:rPr lang="ru-RU" dirty="0"/>
              <a:t> и устаревшие базы не смогут гарантировать вам</a:t>
            </a:r>
          </a:p>
          <a:p>
            <a:r>
              <a:rPr lang="ru-RU" dirty="0"/>
              <a:t>стопроцентную защиту от вредоносных объектов. Дело в том, что</a:t>
            </a:r>
          </a:p>
          <a:p>
            <a:r>
              <a:rPr lang="ru-RU" dirty="0"/>
              <a:t>ежедневно в мире появляется несколько новых вирусов, поэтому антивирусу необходимо как можно чаще получать информацию о методах борьбы с ними.</a:t>
            </a:r>
          </a:p>
          <a:p>
            <a:r>
              <a:rPr lang="ru-RU" sz="2400" b="1" dirty="0" smtClean="0"/>
              <a:t>4. </a:t>
            </a:r>
            <a:r>
              <a:rPr lang="ru-RU" sz="2400" b="1" dirty="0"/>
              <a:t>Не запускайте неизвестные файлы, особенно</a:t>
            </a:r>
          </a:p>
          <a:p>
            <a:r>
              <a:rPr lang="ru-RU" sz="2400" b="1" dirty="0"/>
              <a:t>с расширением *.</a:t>
            </a:r>
            <a:r>
              <a:rPr lang="en-US" sz="2400" b="1" dirty="0"/>
              <a:t>exe</a:t>
            </a:r>
          </a:p>
          <a:p>
            <a:r>
              <a:rPr lang="ru-RU" dirty="0"/>
              <a:t>Старый совет, но по-прежнему актуальный. Файл с таким разрешением не может являться картинкой или фильмом. Это всегда </a:t>
            </a:r>
            <a:r>
              <a:rPr lang="ru-RU" dirty="0" err="1"/>
              <a:t>программа,в</a:t>
            </a:r>
            <a:r>
              <a:rPr lang="ru-RU" dirty="0"/>
              <a:t> крайнем случае </a:t>
            </a:r>
            <a:r>
              <a:rPr lang="ru-RU" dirty="0" err="1"/>
              <a:t>флеш-анимация</a:t>
            </a:r>
            <a:r>
              <a:rPr lang="ru-RU" dirty="0"/>
              <a:t>. Поэтому велика вероятность, что такой файл является вирусом или </a:t>
            </a:r>
            <a:r>
              <a:rPr lang="ru-RU" dirty="0" err="1"/>
              <a:t>трояном</a:t>
            </a:r>
            <a:endParaRPr lang="ru-RU" dirty="0"/>
          </a:p>
        </p:txBody>
      </p:sp>
      <p:pic>
        <p:nvPicPr>
          <p:cNvPr id="26627" name="Picture 3" descr="D:\Documents and Settings\Света\Мои документы\Downloads\71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575" y="4292600"/>
            <a:ext cx="3103563" cy="232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4525963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/>
              <a:t>5. Старайтесь давать как можно меньше информации</a:t>
            </a:r>
          </a:p>
          <a:p>
            <a:pPr>
              <a:buNone/>
            </a:pPr>
            <a:r>
              <a:rPr lang="ru-RU" sz="2400" b="1" dirty="0" smtClean="0"/>
              <a:t>о себе в Интернете.</a:t>
            </a:r>
          </a:p>
          <a:p>
            <a:pPr>
              <a:buNone/>
            </a:pPr>
            <a:r>
              <a:rPr lang="ru-RU" sz="1800" dirty="0" smtClean="0"/>
              <a:t>«Что написано пером – не вырубить топором» – эта мудрость </a:t>
            </a:r>
            <a:r>
              <a:rPr lang="ru-RU" sz="1800" dirty="0" err="1" smtClean="0"/>
              <a:t>актуаль</a:t>
            </a:r>
            <a:r>
              <a:rPr lang="ru-RU" sz="1800" dirty="0" smtClean="0"/>
              <a:t>-</a:t>
            </a:r>
          </a:p>
          <a:p>
            <a:pPr>
              <a:buNone/>
            </a:pPr>
            <a:r>
              <a:rPr lang="ru-RU" sz="1800" dirty="0" smtClean="0"/>
              <a:t>на и для Интернета. Например, 90% мошенничеств происходит из-за</a:t>
            </a:r>
          </a:p>
          <a:p>
            <a:pPr>
              <a:buNone/>
            </a:pPr>
            <a:r>
              <a:rPr lang="ru-RU" sz="1800" dirty="0" smtClean="0"/>
              <a:t>утечки информации по вине пользователя.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4" descr="D:\Documents and Settings\Света\Мои документы\Downloads\000s67z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3032" y="3571877"/>
            <a:ext cx="4073443" cy="309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Представление результата </a:t>
            </a:r>
            <a:r>
              <a:rPr lang="ru-RU" b="1" dirty="0" err="1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иследования</a:t>
            </a:r>
            <a:endParaRPr lang="ru-RU" b="1" dirty="0"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714488"/>
            <a:ext cx="8572560" cy="4905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/>
          <a:lstStyle/>
          <a:p>
            <a:r>
              <a:rPr lang="ru-RU" b="1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План работы в группе</a:t>
            </a:r>
            <a:endParaRPr lang="ru-RU" b="1" dirty="0"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000108"/>
            <a:ext cx="8858312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079500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Ресурсы</a:t>
            </a:r>
            <a:endParaRPr lang="ru-RU" b="1" dirty="0"/>
          </a:p>
        </p:txBody>
      </p:sp>
      <p:sp>
        <p:nvSpPr>
          <p:cNvPr id="2969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850" y="1268413"/>
            <a:ext cx="8569325" cy="5040312"/>
          </a:xfrm>
        </p:spPr>
        <p:txBody>
          <a:bodyPr/>
          <a:lstStyle/>
          <a:p>
            <a:pPr algn="l"/>
            <a:r>
              <a:rPr lang="ru-RU" u="sng" dirty="0" smtClean="0">
                <a:hlinkClick r:id="rId2"/>
              </a:rPr>
              <a:t>http://www.geekdad.ru:8080/blog/papanya/lekciya-pro-bezopasnost-detey-v-internet</a:t>
            </a:r>
            <a:endParaRPr lang="ru-RU" u="sng" dirty="0" smtClean="0"/>
          </a:p>
          <a:p>
            <a:pPr algn="l"/>
            <a:r>
              <a:rPr lang="ru-RU" dirty="0" smtClean="0"/>
              <a:t> </a:t>
            </a:r>
            <a:r>
              <a:rPr lang="ru-RU" u="sng" dirty="0" smtClean="0"/>
              <a:t>http://school155ufa.ru</a:t>
            </a:r>
          </a:p>
          <a:p>
            <a:pPr algn="l"/>
            <a:r>
              <a:rPr lang="ru-RU" u="sng" dirty="0" smtClean="0">
                <a:hlinkClick r:id="rId3"/>
              </a:rPr>
              <a:t>http://pedsovet.su/</a:t>
            </a:r>
            <a:endParaRPr lang="ru-RU" dirty="0" smtClean="0"/>
          </a:p>
          <a:p>
            <a:pPr algn="l"/>
            <a:r>
              <a:rPr lang="ru-RU" u="sng" dirty="0" smtClean="0">
                <a:hlinkClick r:id="rId4"/>
              </a:rPr>
              <a:t>http://</a:t>
            </a:r>
            <a:r>
              <a:rPr lang="ru-RU" dirty="0" smtClean="0">
                <a:hlinkClick r:id="rId4"/>
              </a:rPr>
              <a:t>poiskbystro.ru/issledovanie/75-polzovatelej-runeta-ishhut-informaciyu.html</a:t>
            </a:r>
            <a:endParaRPr lang="ru-RU" dirty="0" smtClean="0"/>
          </a:p>
          <a:p>
            <a:pPr algn="l"/>
            <a:r>
              <a:rPr lang="en-US" dirty="0" smtClean="0">
                <a:hlinkClick r:id="rId5"/>
              </a:rPr>
              <a:t>http://www.pomiry.ru/MEDICINA/DEPENDENCE/computer.htm</a:t>
            </a:r>
            <a:endParaRPr lang="ru-RU" dirty="0" smtClean="0"/>
          </a:p>
          <a:p>
            <a:endParaRPr lang="ru-RU" dirty="0" smtClean="0"/>
          </a:p>
        </p:txBody>
      </p:sp>
      <p:pic>
        <p:nvPicPr>
          <p:cNvPr id="29700" name="Picture 2" descr="D:\Documents and Settings\Света\Мои документы\Downloads\1281374076_photos0-800x600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025" y="5157788"/>
            <a:ext cx="2089150" cy="156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Calibri" pitchFamily="34" charset="0"/>
              </a:rPr>
              <a:t>Что такое Интернет? </a:t>
            </a:r>
            <a:br>
              <a:rPr lang="ru-RU" b="1" dirty="0" smtClean="0">
                <a:latin typeface="Calibri" pitchFamily="34" charset="0"/>
              </a:rPr>
            </a:br>
            <a:endParaRPr lang="ru-RU" dirty="0"/>
          </a:p>
        </p:txBody>
      </p:sp>
      <p:pic>
        <p:nvPicPr>
          <p:cNvPr id="4" name="Picture 2" descr="a2e24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4422"/>
            <a:ext cx="5786446" cy="5174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857852" y="1571612"/>
            <a:ext cx="32861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Интернет (сеть Интернет, </a:t>
            </a:r>
            <a:r>
              <a:rPr lang="ru-RU" b="1" dirty="0" err="1" smtClean="0"/>
              <a:t>Internet</a:t>
            </a:r>
            <a:r>
              <a:rPr lang="ru-RU" b="1" dirty="0" smtClean="0"/>
              <a:t>)</a:t>
            </a:r>
            <a:r>
              <a:rPr lang="ru-RU" dirty="0" smtClean="0"/>
              <a:t> - глобальная информационная сеть, части которой логически взаимосвязаны друг с другом посредством единого адресного пространства, основанного на протоколе TCP/IP. Интернет состоит из множества взаимосвязанных компьютерных сетей и обеспечивает удаленный доступ к компьютерам, электронной почте, доскам объявлений, базам данных и дискуссионным группам.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715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Какие опасности подстерегают </a:t>
            </a:r>
            <a:br>
              <a:rPr lang="ru-RU" b="1" dirty="0" smtClean="0"/>
            </a:br>
            <a:r>
              <a:rPr lang="ru-RU" b="1" dirty="0" smtClean="0"/>
              <a:t>нас в Интернете?</a:t>
            </a:r>
            <a:endParaRPr lang="ru-RU" dirty="0"/>
          </a:p>
        </p:txBody>
      </p:sp>
      <p:pic>
        <p:nvPicPr>
          <p:cNvPr id="4" name="Picture 2" descr="a2ed4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071546"/>
            <a:ext cx="74168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Схема 19"/>
          <p:cNvGraphicFramePr/>
          <p:nvPr/>
        </p:nvGraphicFramePr>
        <p:xfrm>
          <a:off x="1042988" y="549274"/>
          <a:ext cx="7172350" cy="8080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2" name="Схема 21"/>
          <p:cNvGraphicFramePr/>
          <p:nvPr/>
        </p:nvGraphicFramePr>
        <p:xfrm>
          <a:off x="1071538" y="2143116"/>
          <a:ext cx="6786610" cy="7318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3" name="Схема 22"/>
          <p:cNvGraphicFramePr/>
          <p:nvPr/>
        </p:nvGraphicFramePr>
        <p:xfrm>
          <a:off x="1071538" y="3714752"/>
          <a:ext cx="6386532" cy="655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28" name="Схема 27"/>
          <p:cNvGraphicFramePr/>
          <p:nvPr/>
        </p:nvGraphicFramePr>
        <p:xfrm>
          <a:off x="1071538" y="5000636"/>
          <a:ext cx="5929354" cy="64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11" name="Стрелка вправо 10"/>
          <p:cNvSpPr/>
          <p:nvPr/>
        </p:nvSpPr>
        <p:spPr>
          <a:xfrm>
            <a:off x="142844" y="785794"/>
            <a:ext cx="719138" cy="360363"/>
          </a:xfrm>
          <a:prstGeom prst="rightArrow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142844" y="2357430"/>
            <a:ext cx="719138" cy="360362"/>
          </a:xfrm>
          <a:prstGeom prst="rightArrow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142844" y="3857628"/>
            <a:ext cx="719138" cy="360362"/>
          </a:xfrm>
          <a:prstGeom prst="rightArrow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142844" y="5143512"/>
            <a:ext cx="719138" cy="360362"/>
          </a:xfrm>
          <a:prstGeom prst="rightArrow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ctrTitle"/>
          </p:nvPr>
        </p:nvSpPr>
        <p:spPr>
          <a:xfrm>
            <a:off x="2571736" y="188913"/>
            <a:ext cx="6243652" cy="20161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800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ДЕЙСТВИЯ, КОТОРЫЕ ПРЕДПРИНИМАЮТ </a:t>
            </a:r>
            <a:br>
              <a:rPr lang="ru-RU" sz="2800" b="1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ПРЕСТУПНИКИ В ИНТЕРНЕТЕ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850" y="2133600"/>
            <a:ext cx="8208963" cy="4032250"/>
          </a:xfrm>
        </p:spPr>
        <p:txBody>
          <a:bodyPr/>
          <a:lstStyle/>
          <a:p>
            <a:pPr algn="l"/>
            <a:r>
              <a:rPr lang="ru-RU" sz="1800" dirty="0" smtClean="0">
                <a:solidFill>
                  <a:schemeClr val="tx1"/>
                </a:solidFill>
                <a:latin typeface="Constantia" pitchFamily="18" charset="0"/>
              </a:rPr>
              <a:t>Преступники преимущественно устанавливают контакты с детьми в чатах, при обмене мгновенными сообщениями, по электронной почте или на форумах. Для решения своих проблем многие подростки обращаются за поддержкой. Злоумышленники часто сами там обитают; они стараются привлечь подростка своим вниманием, заботливостью, добротой и даже подарками, нередко затрачивая на эти усилия значительное время, деньги и энергию. Обычно они хорошо осведомлены о музыкальных новинках и современных увлечениях детей. Они выслушивают проблемы подростков и сочувствуют им. Но постепенно злоумышленники вносят в свои беседы оттенок сексуальности или демонстрируют материалы откровенно эротического содержания, пытаясь ослабить моральные запреты, сдерживающие молодых людей. Некоторые преступники могут действовать быстрее других и сразу же заводить сексуальные беседы. Преступники могут также оценивать возможность встречи с детьми в реальной жизни.</a:t>
            </a:r>
          </a:p>
          <a:p>
            <a:endParaRPr lang="ru-RU" dirty="0" smtClean="0">
              <a:solidFill>
                <a:schemeClr val="tx1"/>
              </a:solidFill>
            </a:endParaRPr>
          </a:p>
        </p:txBody>
      </p:sp>
      <p:pic>
        <p:nvPicPr>
          <p:cNvPr id="11268" name="Picture 4" descr="D:\Documents and Settings\Света\Мои документы\Downloads\4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237807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2565400" y="152400"/>
            <a:ext cx="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ts val="3600"/>
              </a:lnSpc>
            </a:pPr>
            <a:endParaRPr lang="ru-RU" sz="4000" b="1">
              <a:solidFill>
                <a:srgbClr val="4F81BC"/>
              </a:solidFill>
              <a:latin typeface="Calibri" pitchFamily="34" charset="0"/>
            </a:endParaRPr>
          </a:p>
          <a:p>
            <a:pPr>
              <a:lnSpc>
                <a:spcPts val="3600"/>
              </a:lnSpc>
            </a:pPr>
            <a:endParaRPr lang="ru-RU" sz="4000" b="1">
              <a:solidFill>
                <a:srgbClr val="4F81BC"/>
              </a:solidFill>
              <a:latin typeface="Calibri" pitchFamily="34" charset="0"/>
            </a:endParaRP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622300" y="914400"/>
            <a:ext cx="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ts val="5000"/>
              </a:lnSpc>
            </a:pPr>
            <a:endParaRPr lang="ru-RU" sz="4400">
              <a:solidFill>
                <a:srgbClr val="000000"/>
              </a:solidFill>
              <a:latin typeface="Calibri" pitchFamily="34" charset="0"/>
            </a:endParaRPr>
          </a:p>
          <a:p>
            <a:pPr>
              <a:lnSpc>
                <a:spcPts val="5000"/>
              </a:lnSpc>
            </a:pPr>
            <a:endParaRPr lang="ru-RU" sz="4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622300" y="1562100"/>
            <a:ext cx="128588" cy="120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ts val="4700"/>
              </a:lnSpc>
            </a:pPr>
            <a:r>
              <a:rPr lang="ru-RU" sz="4400">
                <a:solidFill>
                  <a:srgbClr val="000000"/>
                </a:solidFill>
                <a:latin typeface="Calibri" pitchFamily="34" charset="0"/>
              </a:rPr>
              <a:t> </a:t>
            </a:r>
          </a:p>
          <a:p>
            <a:pPr>
              <a:lnSpc>
                <a:spcPts val="4700"/>
              </a:lnSpc>
            </a:pPr>
            <a:endParaRPr lang="ru-RU" sz="4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622300" y="2171700"/>
            <a:ext cx="128588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ts val="4600"/>
              </a:lnSpc>
            </a:pPr>
            <a:r>
              <a:rPr lang="ru-RU" sz="4400">
                <a:solidFill>
                  <a:srgbClr val="000000"/>
                </a:solidFill>
                <a:latin typeface="Calibri" pitchFamily="34" charset="0"/>
              </a:rPr>
              <a:t> </a:t>
            </a:r>
          </a:p>
          <a:p>
            <a:pPr>
              <a:lnSpc>
                <a:spcPts val="4600"/>
              </a:lnSpc>
            </a:pPr>
            <a:endParaRPr lang="ru-RU" sz="4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622300" y="2768600"/>
            <a:ext cx="128588" cy="120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ts val="4700"/>
              </a:lnSpc>
            </a:pPr>
            <a:r>
              <a:rPr lang="ru-RU" sz="4400">
                <a:solidFill>
                  <a:srgbClr val="000000"/>
                </a:solidFill>
                <a:latin typeface="Calibri" pitchFamily="34" charset="0"/>
              </a:rPr>
              <a:t> </a:t>
            </a:r>
          </a:p>
          <a:p>
            <a:pPr>
              <a:lnSpc>
                <a:spcPts val="4700"/>
              </a:lnSpc>
            </a:pPr>
            <a:endParaRPr lang="ru-RU" sz="4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295" name="Text Box 8"/>
          <p:cNvSpPr txBox="1">
            <a:spLocks noChangeArrowheads="1"/>
          </p:cNvSpPr>
          <p:nvPr/>
        </p:nvSpPr>
        <p:spPr bwMode="auto">
          <a:xfrm>
            <a:off x="622300" y="3378200"/>
            <a:ext cx="128588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ts val="4600"/>
              </a:lnSpc>
            </a:pPr>
            <a:r>
              <a:rPr lang="ru-RU" sz="4400">
                <a:solidFill>
                  <a:srgbClr val="000000"/>
                </a:solidFill>
                <a:latin typeface="Calibri" pitchFamily="34" charset="0"/>
              </a:rPr>
              <a:t> </a:t>
            </a:r>
          </a:p>
          <a:p>
            <a:pPr>
              <a:lnSpc>
                <a:spcPts val="4600"/>
              </a:lnSpc>
            </a:pPr>
            <a:endParaRPr lang="ru-RU" sz="4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296" name="Text Box 9"/>
          <p:cNvSpPr txBox="1">
            <a:spLocks noChangeArrowheads="1"/>
          </p:cNvSpPr>
          <p:nvPr/>
        </p:nvSpPr>
        <p:spPr bwMode="auto">
          <a:xfrm>
            <a:off x="1358900" y="4546600"/>
            <a:ext cx="128588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ts val="5000"/>
              </a:lnSpc>
            </a:pPr>
            <a:r>
              <a:rPr lang="ru-RU" sz="4400" b="1">
                <a:solidFill>
                  <a:srgbClr val="FF0000"/>
                </a:solidFill>
                <a:latin typeface="Calibri" pitchFamily="34" charset="0"/>
              </a:rPr>
              <a:t> </a:t>
            </a:r>
          </a:p>
          <a:p>
            <a:pPr>
              <a:lnSpc>
                <a:spcPts val="5000"/>
              </a:lnSpc>
            </a:pPr>
            <a:endParaRPr lang="ru-RU" sz="4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2297" name="Text Box 10"/>
          <p:cNvSpPr txBox="1">
            <a:spLocks noChangeArrowheads="1"/>
          </p:cNvSpPr>
          <p:nvPr/>
        </p:nvSpPr>
        <p:spPr bwMode="auto">
          <a:xfrm>
            <a:off x="3848100" y="5181600"/>
            <a:ext cx="0" cy="120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ts val="4700"/>
              </a:lnSpc>
            </a:pPr>
            <a:endParaRPr lang="ru-RU" sz="4400" b="1">
              <a:solidFill>
                <a:srgbClr val="FF0000"/>
              </a:solidFill>
              <a:latin typeface="Calibri" pitchFamily="34" charset="0"/>
            </a:endParaRPr>
          </a:p>
          <a:p>
            <a:pPr>
              <a:lnSpc>
                <a:spcPts val="4700"/>
              </a:lnSpc>
            </a:pPr>
            <a:endParaRPr lang="ru-RU" sz="4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1142976" y="188641"/>
            <a:ext cx="7315224" cy="165618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cap="all" dirty="0" smtClean="0">
                <a:ln w="0"/>
                <a:solidFill>
                  <a:schemeClr val="accent6"/>
                </a:soli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solidFill>
                  <a:schemeClr val="accent6"/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Вредоносные программы</a:t>
            </a:r>
            <a:r>
              <a:rPr lang="ru-RU" b="1" cap="all" dirty="0" smtClean="0">
                <a:ln w="0"/>
                <a:solidFill>
                  <a:schemeClr val="accent6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/>
            </a:r>
            <a:br>
              <a:rPr lang="ru-RU" b="1" cap="all" dirty="0" smtClean="0">
                <a:ln w="0"/>
                <a:solidFill>
                  <a:schemeClr val="accent6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</a:b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12299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7448550" cy="3505200"/>
          </a:xfrm>
        </p:spPr>
        <p:txBody>
          <a:bodyPr/>
          <a:lstStyle/>
          <a:p>
            <a:pPr algn="l"/>
            <a:r>
              <a:rPr lang="ru-RU" sz="1800" dirty="0" smtClean="0">
                <a:solidFill>
                  <a:schemeClr val="tx1"/>
                </a:solidFill>
                <a:latin typeface="Constantia" pitchFamily="18" charset="0"/>
              </a:rPr>
              <a:t>К вредоносным программам относятся вирусы, черви и «троянские кони» – это компьютерные программы, которые могут нанести вред вашему  компьютеру и хранящимся на нем данным. Они также могут снижать скорость обмена данными с Интернетом и даже использовать ваш компьютер для распространения своих копий на компьютеры ваших друзей, родственников, коллег и по всей остальной глобальной </a:t>
            </a:r>
            <a:r>
              <a:rPr lang="ru-RU" sz="1800" dirty="0" err="1" smtClean="0">
                <a:solidFill>
                  <a:schemeClr val="tx1"/>
                </a:solidFill>
                <a:latin typeface="Constantia" pitchFamily="18" charset="0"/>
              </a:rPr>
              <a:t>Cети</a:t>
            </a:r>
            <a:r>
              <a:rPr lang="ru-RU" sz="1800" dirty="0" smtClean="0">
                <a:solidFill>
                  <a:schemeClr val="tx1"/>
                </a:solidFill>
                <a:latin typeface="Constantia" pitchFamily="18" charset="0"/>
              </a:rPr>
              <a:t>.</a:t>
            </a:r>
          </a:p>
          <a:p>
            <a:endParaRPr lang="ru-RU" dirty="0" smtClean="0"/>
          </a:p>
        </p:txBody>
      </p:sp>
      <p:pic>
        <p:nvPicPr>
          <p:cNvPr id="12300" name="Рисунок 5" descr="10947db3888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63" y="4076700"/>
            <a:ext cx="2163762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1" name="Рисунок 6" descr="virus3(1)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13589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2" name="Picture 14" descr="D:\Documents and Settings\Света\Мои документы\Downloads\74927555_4152860_215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813" y="4508500"/>
            <a:ext cx="2808287" cy="210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16557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accent6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Bookman Old Style" pitchFamily="18" charset="0"/>
              </a:rPr>
              <a:t> </a:t>
            </a:r>
            <a:r>
              <a:rPr lang="ru-RU" b="1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ИНТЕРНЕТ-      </a:t>
            </a:r>
            <a:br>
              <a:rPr lang="ru-RU" b="1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</a:br>
            <a:r>
              <a:rPr lang="ru-RU" b="1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МОШЕННИЧЕСТВО </a:t>
            </a:r>
            <a:br>
              <a:rPr lang="ru-RU" b="1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</a:br>
            <a:endParaRPr lang="ru-RU" dirty="0" smtClean="0"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825" y="1844675"/>
            <a:ext cx="8353425" cy="3794125"/>
          </a:xfrm>
        </p:spPr>
        <p:txBody>
          <a:bodyPr/>
          <a:lstStyle/>
          <a:p>
            <a:pPr algn="l"/>
            <a:r>
              <a:rPr lang="ru-RU" sz="1800" dirty="0" smtClean="0">
                <a:solidFill>
                  <a:sysClr val="windowText" lastClr="000000"/>
                </a:solidFill>
                <a:latin typeface="Constantia" pitchFamily="18" charset="0"/>
              </a:rPr>
              <a:t>Среди </a:t>
            </a:r>
            <a:r>
              <a:rPr lang="ru-RU" sz="1800" dirty="0" err="1" smtClean="0">
                <a:solidFill>
                  <a:sysClr val="windowText" lastClr="000000"/>
                </a:solidFill>
                <a:latin typeface="Constantia" pitchFamily="18" charset="0"/>
              </a:rPr>
              <a:t>Интернет-мошенничеств</a:t>
            </a:r>
            <a:r>
              <a:rPr lang="ru-RU" sz="1800" dirty="0" smtClean="0">
                <a:solidFill>
                  <a:sysClr val="windowText" lastClr="000000"/>
                </a:solidFill>
                <a:latin typeface="Constantia" pitchFamily="18" charset="0"/>
              </a:rPr>
              <a:t> широкое распространение получила применяемая хакерами техника «</a:t>
            </a:r>
            <a:r>
              <a:rPr lang="ru-RU" sz="1800" dirty="0" err="1" smtClean="0">
                <a:solidFill>
                  <a:sysClr val="windowText" lastClr="000000"/>
                </a:solidFill>
                <a:latin typeface="Constantia" pitchFamily="18" charset="0"/>
              </a:rPr>
              <a:t>phishing</a:t>
            </a:r>
            <a:r>
              <a:rPr lang="ru-RU" sz="1800" dirty="0" smtClean="0">
                <a:solidFill>
                  <a:sysClr val="windowText" lastClr="000000"/>
                </a:solidFill>
                <a:latin typeface="Constantia" pitchFamily="18" charset="0"/>
              </a:rPr>
              <a:t>»,состоящая в том, что в фальшивое электронное письмо включается ссылка, ведущая на популярный узел, но в действительности она приводит пользователя на мошеннический узел, который выглядит точно так же, как официальный. Убедив пользователя в том, что он находится на официальном узле, хакеры пытаются склонить его к вводу паролей, номеров кредитных карт и другой секретной информации, которая потом может и будет использована с ущербом для пользователя.</a:t>
            </a:r>
          </a:p>
          <a:p>
            <a:endParaRPr lang="ru-RU" dirty="0" smtClean="0">
              <a:solidFill>
                <a:sysClr val="windowText" lastClr="000000"/>
              </a:solidFill>
            </a:endParaRPr>
          </a:p>
        </p:txBody>
      </p:sp>
      <p:pic>
        <p:nvPicPr>
          <p:cNvPr id="13316" name="Picture 2" descr="D:\Documents and Settings\Света\Мои документы\Downloads\53894_150x140_phishing_phish_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4652963"/>
            <a:ext cx="1727200" cy="16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I:\P1i_Silver_Black_man_looking_at_diagram_displa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838" y="4508500"/>
            <a:ext cx="2530475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 descr="I:\computerproblems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4437063"/>
            <a:ext cx="2889250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ctrTitle"/>
          </p:nvPr>
        </p:nvSpPr>
        <p:spPr>
          <a:xfrm>
            <a:off x="685800" y="549275"/>
            <a:ext cx="7772400" cy="1079500"/>
          </a:xfrm>
        </p:spPr>
        <p:txBody>
          <a:bodyPr/>
          <a:lstStyle/>
          <a:p>
            <a:pPr>
              <a:defRPr/>
            </a:pPr>
            <a:r>
              <a:rPr lang="ru-RU" b="1" cap="all" dirty="0" smtClean="0">
                <a:solidFill>
                  <a:sysClr val="windowText" lastClr="000000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ИНТЕРНЕТ-ХУЛИГАНСТВО</a:t>
            </a:r>
          </a:p>
        </p:txBody>
      </p:sp>
      <p:sp>
        <p:nvSpPr>
          <p:cNvPr id="1843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650" y="2205038"/>
            <a:ext cx="7632700" cy="3433762"/>
          </a:xfrm>
        </p:spPr>
        <p:txBody>
          <a:bodyPr/>
          <a:lstStyle/>
          <a:p>
            <a:pPr algn="just"/>
            <a:r>
              <a:rPr lang="ru-RU" sz="2000" dirty="0" smtClean="0">
                <a:solidFill>
                  <a:sysClr val="windowText" lastClr="000000"/>
                </a:solidFill>
                <a:latin typeface="Constantia" pitchFamily="18" charset="0"/>
              </a:rPr>
              <a:t>Так же как и в обычной жизни, в Интернете появились свои хулиганы, которые осложняют жизнь другим пользователям Интернета.  По сути, они те же дворовые хулиганы, которые получают удовольствие, хамя и грубя окружающим.</a:t>
            </a:r>
          </a:p>
          <a:p>
            <a:pPr algn="just"/>
            <a:r>
              <a:rPr lang="ru-RU" sz="2000" i="1" dirty="0" err="1" smtClean="0">
                <a:solidFill>
                  <a:sysClr val="windowText" lastClr="000000"/>
                </a:solidFill>
              </a:rPr>
              <a:t>Троллинг</a:t>
            </a:r>
            <a:r>
              <a:rPr lang="ru-RU" sz="2000" i="1" dirty="0" smtClean="0">
                <a:solidFill>
                  <a:sysClr val="windowText" lastClr="000000"/>
                </a:solidFill>
              </a:rPr>
              <a:t> - размещение сообщений, призванных разжечь конфликт между пользователями, на форумах, в чатах, в комментариях к записям в </a:t>
            </a:r>
            <a:r>
              <a:rPr lang="ru-RU" sz="2000" i="1" dirty="0" err="1" smtClean="0">
                <a:solidFill>
                  <a:sysClr val="windowText" lastClr="000000"/>
                </a:solidFill>
              </a:rPr>
              <a:t>блогах</a:t>
            </a:r>
            <a:r>
              <a:rPr lang="ru-RU" sz="2000" i="1" dirty="0" smtClean="0">
                <a:solidFill>
                  <a:sysClr val="windowText" lastClr="000000"/>
                </a:solidFill>
              </a:rPr>
              <a:t>.</a:t>
            </a:r>
            <a:endParaRPr lang="ru-RU" sz="2000" dirty="0" smtClean="0">
              <a:solidFill>
                <a:sysClr val="windowText" lastClr="000000"/>
              </a:solidFill>
              <a:latin typeface="Constantia" pitchFamily="18" charset="0"/>
            </a:endParaRPr>
          </a:p>
        </p:txBody>
      </p:sp>
      <p:pic>
        <p:nvPicPr>
          <p:cNvPr id="18436" name="Picture 4" descr="D:\Documents and Settings\Света\Мои документы\Downloads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4652963"/>
            <a:ext cx="1944688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D:\Documents and Settings\Света\Мои документы\Downloads\9739549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4365625"/>
            <a:ext cx="3024187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350"/>
            <a:ext cx="7772400" cy="16557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b="1" dirty="0" smtClean="0"/>
              <a:t>Общие «аксиомы</a:t>
            </a:r>
            <a:br>
              <a:rPr lang="ru-RU" sz="3600" b="1" dirty="0" smtClean="0"/>
            </a:br>
            <a:r>
              <a:rPr lang="ru-RU" sz="3600" b="1" dirty="0" smtClean="0"/>
              <a:t>безопасности» при работе</a:t>
            </a:r>
            <a:br>
              <a:rPr lang="ru-RU" sz="3600" b="1" dirty="0" smtClean="0"/>
            </a:br>
            <a:r>
              <a:rPr lang="ru-RU" sz="3600" b="1" dirty="0" smtClean="0"/>
              <a:t>в Интернете</a:t>
            </a:r>
            <a:endParaRPr lang="ru-RU" sz="3600" dirty="0" smtClean="0"/>
          </a:p>
        </p:txBody>
      </p:sp>
      <p:sp>
        <p:nvSpPr>
          <p:cNvPr id="2457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850" y="2133600"/>
            <a:ext cx="8424863" cy="4319588"/>
          </a:xfrm>
        </p:spPr>
        <p:txBody>
          <a:bodyPr/>
          <a:lstStyle/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1. Поступайте и пишите в Сети так, как поступили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бы в реальной жизни и как хотели бы, чтобы поступали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с вами.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Помните – все, что вы сделаете в Интернете, будет иметь последствия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в реальной жизни. Анонимность в Интернете не гарантирует, что </a:t>
            </a:r>
            <a:r>
              <a:rPr lang="ru-RU" sz="1800" dirty="0" err="1" smtClean="0">
                <a:solidFill>
                  <a:schemeClr val="tx1"/>
                </a:solidFill>
              </a:rPr>
              <a:t>лю</a:t>
            </a:r>
            <a:r>
              <a:rPr lang="ru-RU" sz="1800" dirty="0" smtClean="0">
                <a:solidFill>
                  <a:schemeClr val="tx1"/>
                </a:solidFill>
              </a:rPr>
              <a:t>-</a:t>
            </a:r>
          </a:p>
          <a:p>
            <a:pPr algn="l"/>
            <a:r>
              <a:rPr lang="ru-RU" sz="1800" dirty="0" err="1" smtClean="0">
                <a:solidFill>
                  <a:schemeClr val="tx1"/>
                </a:solidFill>
              </a:rPr>
              <a:t>бые</a:t>
            </a:r>
            <a:r>
              <a:rPr lang="ru-RU" sz="1800" dirty="0" smtClean="0">
                <a:solidFill>
                  <a:schemeClr val="tx1"/>
                </a:solidFill>
              </a:rPr>
              <a:t> поступки сойдут с рук. Стоит вспомнить хотя бы то, сколько </a:t>
            </a:r>
            <a:r>
              <a:rPr lang="ru-RU" sz="1800" dirty="0" err="1" smtClean="0">
                <a:solidFill>
                  <a:schemeClr val="tx1"/>
                </a:solidFill>
              </a:rPr>
              <a:t>хаке</a:t>
            </a:r>
            <a:r>
              <a:rPr lang="ru-RU" sz="1800" dirty="0" smtClean="0">
                <a:solidFill>
                  <a:schemeClr val="tx1"/>
                </a:solidFill>
              </a:rPr>
              <a:t>-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ров и </a:t>
            </a:r>
            <a:r>
              <a:rPr lang="ru-RU" sz="1800" dirty="0" err="1" smtClean="0">
                <a:solidFill>
                  <a:schemeClr val="tx1"/>
                </a:solidFill>
              </a:rPr>
              <a:t>интернет-мошенников</a:t>
            </a:r>
            <a:r>
              <a:rPr lang="ru-RU" sz="1800" dirty="0" smtClean="0">
                <a:solidFill>
                  <a:schemeClr val="tx1"/>
                </a:solidFill>
              </a:rPr>
              <a:t> уже оказались за решеткой. Вычислить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человека по его виртуальным следам (IP, </a:t>
            </a:r>
            <a:r>
              <a:rPr lang="ru-RU" sz="1800" dirty="0" err="1" smtClean="0">
                <a:solidFill>
                  <a:schemeClr val="tx1"/>
                </a:solidFill>
              </a:rPr>
              <a:t>cookies</a:t>
            </a:r>
            <a:r>
              <a:rPr lang="ru-RU" sz="1800" dirty="0" smtClean="0">
                <a:solidFill>
                  <a:schemeClr val="tx1"/>
                </a:solidFill>
              </a:rPr>
              <a:t>, мак-адрес) не так уж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сложно.</a:t>
            </a:r>
          </a:p>
        </p:txBody>
      </p:sp>
      <p:pic>
        <p:nvPicPr>
          <p:cNvPr id="24580" name="Picture 4" descr="D:\Documents and Settings\Света\Мои документы\Downloads\antivirus1.thumbnai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70088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750</Words>
  <Application>Microsoft Office PowerPoint</Application>
  <PresentationFormat>Экран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Что такое Интернет?  </vt:lpstr>
      <vt:lpstr>Какие опасности подстерегают  нас в Интернете?</vt:lpstr>
      <vt:lpstr>Слайд 4</vt:lpstr>
      <vt:lpstr> ДЕЙСТВИЯ, КОТОРЫЕ ПРЕДПРИНИМАЮТ  ПРЕСТУПНИКИ В ИНТЕРНЕТЕ  </vt:lpstr>
      <vt:lpstr> Вредоносные программы </vt:lpstr>
      <vt:lpstr> ИНТЕРНЕТ-       МОШЕННИЧЕСТВО  </vt:lpstr>
      <vt:lpstr>ИНТЕРНЕТ-ХУЛИГАНСТВО</vt:lpstr>
      <vt:lpstr>Общие «аксиомы безопасности» при работе в Интернете</vt:lpstr>
      <vt:lpstr>Слайд 10</vt:lpstr>
      <vt:lpstr>Слайд 11</vt:lpstr>
      <vt:lpstr>Слайд 12</vt:lpstr>
      <vt:lpstr>Представление результата иследования</vt:lpstr>
      <vt:lpstr>План работы в группе</vt:lpstr>
      <vt:lpstr>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13</cp:revision>
  <dcterms:modified xsi:type="dcterms:W3CDTF">2012-02-10T21:01:51Z</dcterms:modified>
</cp:coreProperties>
</file>