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6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1E4F62-DC6C-462F-AFE1-601B3CBD1D3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D29771-F94A-458D-AE0D-C0833E655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litacomputers.ru/catalog/44/9658/" TargetMode="External"/><Relationship Id="rId2" Type="http://schemas.openxmlformats.org/officeDocument/2006/relationships/hyperlink" Target="http://ru.wikipedia.org/wiki/Hd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" TargetMode="External"/><Relationship Id="rId5" Type="http://schemas.openxmlformats.org/officeDocument/2006/relationships/hyperlink" Target="http://note-book.ru/articles/page1942/item3969/" TargetMode="External"/><Relationship Id="rId4" Type="http://schemas.openxmlformats.org/officeDocument/2006/relationships/hyperlink" Target="http://nix-grozny.ru/article/HDD_200_Gb_IDE_Samsung_SpinPoint_P120_SP2014N_UDMA133_7200rpm_8Mb/3872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l="-1000" t="-6000" r="-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143800" cy="92869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>
            <a:no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Жесткие диски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HDD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5929330"/>
            <a:ext cx="2857488" cy="928670"/>
          </a:xfrm>
          <a:solidFill>
            <a:schemeClr val="bg1">
              <a:lumMod val="95000"/>
              <a:alpha val="34000"/>
            </a:schemeClr>
          </a:solidFill>
          <a:scene3d>
            <a:camera prst="orthographicFront"/>
            <a:lightRig rig="threePt" dir="t"/>
          </a:scene3d>
          <a:sp3d extrusionH="76200"/>
        </p:spPr>
        <p:txBody>
          <a:bodyPr>
            <a:normAutofit lnSpcReduction="10000"/>
          </a:bodyPr>
          <a:lstStyle/>
          <a:p>
            <a:pPr algn="ctr"/>
            <a:r>
              <a:rPr lang="ru-RU" sz="1800" u="sng" dirty="0" smtClean="0">
                <a:latin typeface="Georgia" pitchFamily="18" charset="0"/>
              </a:rPr>
              <a:t>Выполнил</a:t>
            </a:r>
            <a:r>
              <a:rPr lang="en-US" sz="1800" u="sng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ru-RU" sz="1800" dirty="0" smtClean="0">
                <a:latin typeface="Georgia" pitchFamily="18" charset="0"/>
              </a:rPr>
              <a:t>Студент группы ИСТ-11 Ермолаев Владимир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Скорость вращения шпинделя— количество оборотов шпинделя в минуту</a:t>
            </a:r>
            <a:r>
              <a:rPr lang="ru-RU" sz="2800" dirty="0" smtClean="0"/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00108"/>
          </a:xfrm>
        </p:spPr>
        <p:txBody>
          <a:bodyPr/>
          <a:lstStyle/>
          <a:p>
            <a:r>
              <a:rPr lang="ru-RU" u="sng" dirty="0" smtClean="0"/>
              <a:t>Характеристики</a:t>
            </a:r>
            <a:endParaRPr lang="ru-RU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3286124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В настоящее время выпускаются винчестеры со следующими стандартными скоростями вращения:</a:t>
            </a:r>
            <a:endParaRPr lang="ru-RU" sz="32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86380" y="135729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5400, 5900, 7200 и 10 000 (персональные компьютеры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214422"/>
            <a:ext cx="311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4200, 5400 и 7200 (ноутбуки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00108"/>
          </a:xfrm>
        </p:spPr>
        <p:txBody>
          <a:bodyPr/>
          <a:lstStyle/>
          <a:p>
            <a:r>
              <a:rPr lang="ru-RU" u="sng" dirty="0" smtClean="0"/>
              <a:t>Характеристики</a:t>
            </a:r>
            <a:endParaRPr lang="ru-RU" u="sn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3116"/>
            <a:ext cx="2928958" cy="234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00438"/>
            <a:ext cx="300037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57290" y="5357826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10 000 и 15 000 об/мин (серверы и высокопроизводительные рабочие станции).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ru.wikipedia.org/wiki/Hdd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http://www.aelitacomputers.ru/catalog/44/9658/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nix-grozny.ru/article/HDD_200_Gb_IDE_Samsung_SpinPoint_P120_SP2014N_UDMA133_7200rpm_8Mb/38722.html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http://note-book.ru/articles/page1942/item3969/</a:t>
            </a:r>
            <a:endParaRPr lang="ru-RU" sz="1800" dirty="0" smtClean="0"/>
          </a:p>
          <a:p>
            <a:r>
              <a:rPr lang="ru-RU" sz="1800" dirty="0" smtClean="0"/>
              <a:t>Поиск на</a:t>
            </a:r>
            <a:r>
              <a:rPr lang="ru-RU" sz="1800" dirty="0" smtClean="0">
                <a:hlinkClick r:id="rId6"/>
              </a:rPr>
              <a:t> </a:t>
            </a:r>
            <a:r>
              <a:rPr lang="en-US" sz="1800" dirty="0" err="1" smtClean="0">
                <a:hlinkClick r:id="rId6"/>
              </a:rPr>
              <a:t>yandex</a:t>
            </a:r>
            <a:r>
              <a:rPr lang="en-US" sz="1800" dirty="0" smtClean="0">
                <a:hlinkClick r:id="rId6"/>
              </a:rPr>
              <a:t> </a:t>
            </a:r>
            <a:r>
              <a:rPr lang="ru-RU" sz="1800" dirty="0" smtClean="0">
                <a:hlinkClick r:id="rId6"/>
              </a:rPr>
              <a:t>картинки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7498080" cy="35004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Накопитель на жёстких магнитных дисках (англ. </a:t>
            </a:r>
            <a:r>
              <a:rPr lang="ru-RU" dirty="0" err="1" smtClean="0"/>
              <a:t>hard</a:t>
            </a:r>
            <a:r>
              <a:rPr lang="ru-RU" dirty="0" smtClean="0"/>
              <a:t> (</a:t>
            </a:r>
            <a:r>
              <a:rPr lang="ru-RU" dirty="0" err="1" smtClean="0"/>
              <a:t>magnetic</a:t>
            </a:r>
            <a:r>
              <a:rPr lang="ru-RU" dirty="0" smtClean="0"/>
              <a:t>) </a:t>
            </a:r>
            <a:r>
              <a:rPr lang="ru-RU" dirty="0" err="1" smtClean="0"/>
              <a:t>disk</a:t>
            </a:r>
            <a:r>
              <a:rPr lang="ru-RU" dirty="0" smtClean="0"/>
              <a:t> </a:t>
            </a:r>
            <a:r>
              <a:rPr lang="ru-RU" dirty="0" err="1" smtClean="0"/>
              <a:t>drive</a:t>
            </a:r>
            <a:r>
              <a:rPr lang="ru-RU" dirty="0" smtClean="0"/>
              <a:t>, HDD, HMDD), жёсткий диск, в компьютерном сленге «винчестер» — устройство хранения информации, основанное на принципе магнитной записи.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86124"/>
            <a:ext cx="2428892" cy="33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421481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Является основным накопителем данных в большинстве компьютеров.</a:t>
            </a:r>
            <a:endParaRPr lang="ru-RU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7565548" cy="29813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Информация в </a:t>
            </a:r>
            <a:r>
              <a:rPr lang="en-US" dirty="0" smtClean="0"/>
              <a:t>HDD</a:t>
            </a:r>
            <a:r>
              <a:rPr lang="ru-RU" dirty="0" smtClean="0"/>
              <a:t> записывается на жёсткие (алюминиевые или стеклянные) пластины, покрытые слоем </a:t>
            </a:r>
            <a:r>
              <a:rPr lang="ru-RU" dirty="0" err="1" smtClean="0"/>
              <a:t>ферромагнитного</a:t>
            </a:r>
            <a:r>
              <a:rPr lang="ru-RU" dirty="0" smtClean="0"/>
              <a:t> материала, чаще всего двуокиси хрома. В НЖМД используется одна или несколько пластин на одной оси.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71942"/>
            <a:ext cx="417244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8358214" cy="30003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Считывающие головки в рабочем режиме не касаются поверхности пластин благодаря прослойке набегающего потока воздуха, образующейся у поверхности при быстром вращении. Расстояние между головкой и диском составляет несколько нанометров (в современных дисках около 10 нм), а отсутствие механического контакта обеспечивает долгий срок службы устройства.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14686"/>
            <a:ext cx="4357691" cy="326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5400678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00108"/>
          </a:xfrm>
        </p:spPr>
        <p:txBody>
          <a:bodyPr>
            <a:normAutofit/>
          </a:bodyPr>
          <a:lstStyle/>
          <a:p>
            <a:r>
              <a:rPr lang="ru-RU" u="sng" dirty="0" smtClean="0"/>
              <a:t>Устройство </a:t>
            </a:r>
            <a:r>
              <a:rPr lang="en-US" u="sng" dirty="0" smtClean="0"/>
              <a:t>HDD</a:t>
            </a:r>
            <a:endParaRPr lang="ru-RU" u="sn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4714908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00108"/>
          </a:xfrm>
        </p:spPr>
        <p:txBody>
          <a:bodyPr/>
          <a:lstStyle/>
          <a:p>
            <a:r>
              <a:rPr lang="ru-RU" u="sng" dirty="0" smtClean="0"/>
              <a:t>Характеристики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929618" cy="192882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Интерфейс—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/>
              <a:t>совокупность линий связи, сигналов, посылаемых по этим линиям, технических средств, поддерживающих эти линии, и правил (протокола) обмена.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643314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Серийно выпускаемые внутренние жёсткие диски могут использовать интерфейсы ATA (он же IDE и PATA), SATA, </a:t>
            </a:r>
            <a:r>
              <a:rPr lang="ru-RU" sz="2400" dirty="0" err="1" smtClean="0"/>
              <a:t>eSATA</a:t>
            </a:r>
            <a:r>
              <a:rPr lang="ru-RU" sz="2400" dirty="0" smtClean="0"/>
              <a:t>, SCSI, SAS, </a:t>
            </a:r>
            <a:r>
              <a:rPr lang="ru-RU" sz="2400" dirty="0" err="1" smtClean="0"/>
              <a:t>FireWire</a:t>
            </a:r>
            <a:r>
              <a:rPr lang="ru-RU" sz="2400" dirty="0" smtClean="0"/>
              <a:t>, SDIO и </a:t>
            </a:r>
            <a:r>
              <a:rPr lang="ru-RU" sz="2400" dirty="0" err="1" smtClean="0"/>
              <a:t>Fibre</a:t>
            </a:r>
            <a:r>
              <a:rPr lang="ru-RU" sz="2400" dirty="0" smtClean="0"/>
              <a:t> </a:t>
            </a:r>
            <a:r>
              <a:rPr lang="ru-RU" sz="2400" dirty="0" err="1" smtClean="0"/>
              <a:t>Channel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33242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64" y="4286237"/>
            <a:ext cx="3295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997" y="571480"/>
            <a:ext cx="4082003" cy="347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3779334" cy="2266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Ёмкость</a:t>
            </a:r>
            <a:r>
              <a:rPr lang="en-US" sz="2800" dirty="0" smtClean="0"/>
              <a:t> </a:t>
            </a:r>
            <a:r>
              <a:rPr lang="ru-RU" sz="2800" dirty="0" smtClean="0"/>
              <a:t>— количество данных, которые могут храниться накопителем.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39290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Ёмкость современных жёстких дисков (с форм-фактором 3,5 дюйма) на сентябрь 2011 г. достигает 4000 ГБ (4 Терабайт) и близится к 5 Тб</a:t>
            </a: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00108"/>
          </a:xfrm>
        </p:spPr>
        <p:txBody>
          <a:bodyPr/>
          <a:lstStyle/>
          <a:p>
            <a:r>
              <a:rPr lang="ru-RU" u="sng" dirty="0" smtClean="0"/>
              <a:t>Характеристики</a:t>
            </a:r>
            <a:endParaRPr lang="ru-RU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179290"/>
            <a:ext cx="2786082" cy="36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00108"/>
          </a:xfrm>
        </p:spPr>
        <p:txBody>
          <a:bodyPr/>
          <a:lstStyle/>
          <a:p>
            <a:r>
              <a:rPr lang="ru-RU" u="sng" dirty="0" smtClean="0"/>
              <a:t>Характеристики</a:t>
            </a:r>
            <a:endParaRPr lang="ru-RU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928670"/>
            <a:ext cx="4643470" cy="535785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Физический размер (форм-фактор). </a:t>
            </a:r>
          </a:p>
          <a:p>
            <a:pPr algn="ctr">
              <a:buNone/>
            </a:pPr>
            <a:r>
              <a:rPr lang="ru-RU" sz="2800" dirty="0" smtClean="0"/>
              <a:t>Почти все современные (2001—2008 года) накопители для персональных компьютеров и серверов имеют ширину либо 3,5, либо 2,5 дюйма — под размер стандартных креплений для них соответственно в настольных компьютерах и ноутбуках.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332183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00515"/>
            <a:ext cx="2643174" cy="285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00108"/>
          </a:xfrm>
        </p:spPr>
        <p:txBody>
          <a:bodyPr/>
          <a:lstStyle/>
          <a:p>
            <a:r>
              <a:rPr lang="ru-RU" u="sng" dirty="0" smtClean="0"/>
              <a:t>Производители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857232"/>
            <a:ext cx="792961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Toshiba</a:t>
            </a:r>
            <a:r>
              <a:rPr lang="ru-RU" sz="2400" dirty="0" smtClean="0"/>
              <a:t> является основным производителем 2,5- и 1,8-дюймовых ЖД для ноутбуков. </a:t>
            </a:r>
          </a:p>
          <a:p>
            <a:pPr algn="ctr"/>
            <a:r>
              <a:rPr lang="ru-RU" sz="2100" dirty="0" smtClean="0"/>
              <a:t>В 2006 году состоялось слияние </a:t>
            </a:r>
            <a:r>
              <a:rPr lang="ru-RU" sz="2100" dirty="0" err="1" smtClean="0"/>
              <a:t>Seagate</a:t>
            </a:r>
            <a:r>
              <a:rPr lang="ru-RU" sz="2100" dirty="0" smtClean="0"/>
              <a:t> и </a:t>
            </a:r>
            <a:r>
              <a:rPr lang="ru-RU" sz="2100" dirty="0" err="1" smtClean="0"/>
              <a:t>Maxtor</a:t>
            </a:r>
            <a:r>
              <a:rPr lang="ru-RU" sz="2100" dirty="0" smtClean="0"/>
              <a:t>. </a:t>
            </a:r>
          </a:p>
          <a:p>
            <a:pPr algn="ctr"/>
            <a:r>
              <a:rPr lang="ru-RU" sz="2100" dirty="0" smtClean="0"/>
              <a:t>Бывшее подразделение IBM по производству дисков, выкупленное фирмой </a:t>
            </a:r>
            <a:r>
              <a:rPr lang="ru-RU" sz="2100" dirty="0" err="1" smtClean="0"/>
              <a:t>Hitachi</a:t>
            </a:r>
            <a:r>
              <a:rPr lang="ru-RU" sz="2100" dirty="0" smtClean="0"/>
              <a:t>, весной 2011г приобрела компания </a:t>
            </a:r>
            <a:r>
              <a:rPr lang="ru-RU" sz="2100" dirty="0" err="1" smtClean="0"/>
              <a:t>Western</a:t>
            </a:r>
            <a:r>
              <a:rPr lang="ru-RU" sz="2100" dirty="0" smtClean="0"/>
              <a:t> </a:t>
            </a:r>
            <a:r>
              <a:rPr lang="ru-RU" sz="2100" dirty="0" err="1" smtClean="0"/>
              <a:t>Digital</a:t>
            </a:r>
            <a:r>
              <a:rPr lang="ru-RU" sz="2100" dirty="0" smtClean="0"/>
              <a:t>. </a:t>
            </a:r>
          </a:p>
          <a:p>
            <a:pPr algn="ctr"/>
            <a:r>
              <a:rPr lang="ru-RU" sz="2100" dirty="0" smtClean="0"/>
              <a:t>В тоже время </a:t>
            </a:r>
            <a:r>
              <a:rPr lang="ru-RU" sz="2100" dirty="0" err="1" smtClean="0"/>
              <a:t>Samsung</a:t>
            </a:r>
            <a:r>
              <a:rPr lang="ru-RU" sz="2100" dirty="0" smtClean="0"/>
              <a:t> продала своё HDD подразделение </a:t>
            </a:r>
            <a:r>
              <a:rPr lang="ru-RU" sz="2100" dirty="0" err="1" smtClean="0"/>
              <a:t>Seagate</a:t>
            </a:r>
            <a:r>
              <a:rPr lang="ru-RU" sz="21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20" y="3357562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 2011 год осталось всего 3 производителя - </a:t>
            </a:r>
            <a:r>
              <a:rPr lang="ru-RU" sz="2400" dirty="0" err="1" smtClean="0"/>
              <a:t>Seagate</a:t>
            </a:r>
            <a:r>
              <a:rPr lang="ru-RU" sz="2400" dirty="0" smtClean="0"/>
              <a:t>, </a:t>
            </a:r>
            <a:r>
              <a:rPr lang="ru-RU" sz="2400" dirty="0" err="1" smtClean="0"/>
              <a:t>Western</a:t>
            </a:r>
            <a:r>
              <a:rPr lang="ru-RU" sz="2400" dirty="0" smtClean="0"/>
              <a:t> </a:t>
            </a:r>
            <a:r>
              <a:rPr lang="ru-RU" sz="2400" dirty="0" err="1" smtClean="0"/>
              <a:t>Digital</a:t>
            </a:r>
            <a:r>
              <a:rPr lang="ru-RU" sz="2400" dirty="0" smtClean="0"/>
              <a:t> и </a:t>
            </a:r>
            <a:r>
              <a:rPr lang="ru-RU" sz="2400" dirty="0" err="1" smtClean="0"/>
              <a:t>Toshiba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19550"/>
            <a:ext cx="2019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679751" y="4608429"/>
            <a:ext cx="2641755" cy="185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419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Жесткие диски HDD</vt:lpstr>
      <vt:lpstr>Слайд 2</vt:lpstr>
      <vt:lpstr>Слайд 3</vt:lpstr>
      <vt:lpstr>Слайд 4</vt:lpstr>
      <vt:lpstr>Устройство HDD</vt:lpstr>
      <vt:lpstr>Характеристики</vt:lpstr>
      <vt:lpstr>Характеристики</vt:lpstr>
      <vt:lpstr>Характеристики</vt:lpstr>
      <vt:lpstr>Производители</vt:lpstr>
      <vt:lpstr>Характеристики</vt:lpstr>
      <vt:lpstr>Характеристики</vt:lpstr>
      <vt:lpstr>Список литературы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30</cp:revision>
  <dcterms:created xsi:type="dcterms:W3CDTF">2011-11-08T12:27:40Z</dcterms:created>
  <dcterms:modified xsi:type="dcterms:W3CDTF">2011-12-01T14:07:50Z</dcterms:modified>
</cp:coreProperties>
</file>