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3E7EF99-2C72-4C78-9F4C-508FF5B0AF91}" type="datetimeFigureOut">
              <a:rPr lang="ru-RU" smtClean="0"/>
              <a:pPr/>
              <a:t>21.01.2013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0C8186C-521F-43E0-86E0-29591F99EB0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7EF99-2C72-4C78-9F4C-508FF5B0AF91}" type="datetimeFigureOut">
              <a:rPr lang="ru-RU" smtClean="0"/>
              <a:pPr/>
              <a:t>21.01.2013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C8186C-521F-43E0-86E0-29591F99EB09}" type="slidenum">
              <a:rPr lang="ru-RU" smtClean="0"/>
              <a:pPr/>
              <a:t>‹#›</a:t>
            </a:fld>
            <a:endParaRPr lang="ru-RU"/>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7EF99-2C72-4C78-9F4C-508FF5B0AF91}" type="datetimeFigureOut">
              <a:rPr lang="ru-RU" smtClean="0"/>
              <a:pPr/>
              <a:t>21.01.2013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C8186C-521F-43E0-86E0-29591F99EB09}" type="slidenum">
              <a:rPr lang="ru-RU" smtClean="0"/>
              <a:pPr/>
              <a:t>‹#›</a:t>
            </a:fld>
            <a:endParaRPr lang="ru-RU"/>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7EF99-2C72-4C78-9F4C-508FF5B0AF91}" type="datetimeFigureOut">
              <a:rPr lang="ru-RU" smtClean="0"/>
              <a:pPr/>
              <a:t>21.01.2013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C8186C-521F-43E0-86E0-29591F99EB09}" type="slidenum">
              <a:rPr lang="ru-RU" smtClean="0"/>
              <a:pPr/>
              <a:t>‹#›</a:t>
            </a:fld>
            <a:endParaRPr lang="ru-RU"/>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3E7EF99-2C72-4C78-9F4C-508FF5B0AF91}" type="datetimeFigureOut">
              <a:rPr lang="ru-RU" smtClean="0"/>
              <a:pPr/>
              <a:t>21.01.2013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0C8186C-521F-43E0-86E0-29591F99EB0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3E7EF99-2C72-4C78-9F4C-508FF5B0AF91}" type="datetimeFigureOut">
              <a:rPr lang="ru-RU" smtClean="0"/>
              <a:pPr/>
              <a:t>21.01.2013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C8186C-521F-43E0-86E0-29591F99EB09}" type="slidenum">
              <a:rPr lang="ru-RU" smtClean="0"/>
              <a:pPr/>
              <a:t>‹#›</a:t>
            </a:fld>
            <a:endParaRPr lang="ru-RU"/>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3E7EF99-2C72-4C78-9F4C-508FF5B0AF91}" type="datetimeFigureOut">
              <a:rPr lang="ru-RU" smtClean="0"/>
              <a:pPr/>
              <a:t>21.01.2013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0C8186C-521F-43E0-86E0-29591F99EB09}" type="slidenum">
              <a:rPr lang="ru-RU" smtClean="0"/>
              <a:pPr/>
              <a:t>‹#›</a:t>
            </a:fld>
            <a:endParaRPr lang="ru-RU"/>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3E7EF99-2C72-4C78-9F4C-508FF5B0AF91}" type="datetimeFigureOut">
              <a:rPr lang="ru-RU" smtClean="0"/>
              <a:pPr/>
              <a:t>21.01.2013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C8186C-521F-43E0-86E0-29591F99EB09}" type="slidenum">
              <a:rPr lang="ru-RU" smtClean="0"/>
              <a:pPr/>
              <a:t>‹#›</a:t>
            </a:fld>
            <a:endParaRPr lang="ru-RU"/>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E7EF99-2C72-4C78-9F4C-508FF5B0AF91}" type="datetimeFigureOut">
              <a:rPr lang="ru-RU" smtClean="0"/>
              <a:pPr/>
              <a:t>21.01.2013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C8186C-521F-43E0-86E0-29591F99EB09}" type="slidenum">
              <a:rPr lang="ru-RU" smtClean="0"/>
              <a:pPr/>
              <a:t>‹#›</a:t>
            </a:fld>
            <a:endParaRPr lang="ru-RU"/>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3E7EF99-2C72-4C78-9F4C-508FF5B0AF91}" type="datetimeFigureOut">
              <a:rPr lang="ru-RU" smtClean="0"/>
              <a:pPr/>
              <a:t>21.01.2013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C8186C-521F-43E0-86E0-29591F99EB09}" type="slidenum">
              <a:rPr lang="ru-RU" smtClean="0"/>
              <a:pPr/>
              <a:t>‹#›</a:t>
            </a:fld>
            <a:endParaRPr lang="ru-RU"/>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3E7EF99-2C72-4C78-9F4C-508FF5B0AF91}" type="datetimeFigureOut">
              <a:rPr lang="ru-RU" smtClean="0"/>
              <a:pPr/>
              <a:t>21.01.2013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C8186C-521F-43E0-86E0-29591F99EB09}" type="slidenum">
              <a:rPr lang="ru-RU" smtClean="0"/>
              <a:pPr/>
              <a:t>‹#›</a:t>
            </a:fld>
            <a:endParaRPr lang="ru-RU"/>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3E7EF99-2C72-4C78-9F4C-508FF5B0AF91}" type="datetimeFigureOut">
              <a:rPr lang="ru-RU" smtClean="0"/>
              <a:pPr/>
              <a:t>21.01.2013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0C8186C-521F-43E0-86E0-29591F99EB0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ll/>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ortivnoepitanie.ru/"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yandex.ru/"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D0%A4%D0%B8%D1%82%D0%BD%D0%B5%D1%81" TargetMode="External"/><Relationship Id="rId7" Type="http://schemas.openxmlformats.org/officeDocument/2006/relationships/hyperlink" Target="http://ru.wikipedia.org/wiki/%D0%94%D0%BE%D0%BF%D0%B8%D0%BD%D0%B3"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ru.wikipedia.org/wiki/%D0%94%D0%B8%D0%B5%D1%82%D0%BE%D0%BB%D0%BE%D0%B3%D0%B8%D1%8F" TargetMode="External"/><Relationship Id="rId5" Type="http://schemas.openxmlformats.org/officeDocument/2006/relationships/hyperlink" Target="http://ru.wikipedia.org/wiki/%D0%A4%D0%B8%D0%B7%D0%B8%D0%BE%D0%BB%D0%BE%D0%B3%D0%B8%D1%8F" TargetMode="External"/><Relationship Id="rId4" Type="http://schemas.openxmlformats.org/officeDocument/2006/relationships/hyperlink" Target="http://ru.wikipedia.org/wiki/%D0%91%D0%B8%D0%BE%D0%BB%D0%BE%D0%B3%D0%B8%D1%87%D0%B5%D1%81%D0%BA%D0%B8_%D0%B0%D0%BA%D1%82%D0%B8%D0%B2%D0%BD%D1%8B%D0%B5_%D0%B4%D0%BE%D0%B1%D0%B0%D0%B2%D0%BA%D0%B8"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tvoytrening.ru/racion-sportsmena/40-aminokisloti.html" TargetMode="External"/><Relationship Id="rId3" Type="http://schemas.openxmlformats.org/officeDocument/2006/relationships/image" Target="../media/image8.jpeg"/><Relationship Id="rId7" Type="http://schemas.openxmlformats.org/officeDocument/2006/relationships/hyperlink" Target="http://www.tvoytrening.ru/protein/47-proteini-dlya-mishc.html"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tvoytrening.ru/2/2-mishci/8-energetika-mishc.html" TargetMode="External"/><Relationship Id="rId5" Type="http://schemas.openxmlformats.org/officeDocument/2006/relationships/hyperlink" Target="http://www.tvoytrening.ru/racion-sportsmena/41-uglevodi.html" TargetMode="External"/><Relationship Id="rId4" Type="http://schemas.openxmlformats.org/officeDocument/2006/relationships/image" Target="../media/image9.jpeg"/><Relationship Id="rId9" Type="http://schemas.openxmlformats.org/officeDocument/2006/relationships/hyperlink" Target="http://www.atletmarket.com.ua/magazin/category/14/girosgigateli.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tvoytrening.ru/racion-sportsmena/43-vitamini.html" TargetMode="External"/><Relationship Id="rId7" Type="http://schemas.openxmlformats.org/officeDocument/2006/relationships/hyperlink" Target="http://www.atletmarket.com.ua/magazin/category/103/energetiki.html" TargetMode="External"/><Relationship Id="rId2" Type="http://schemas.openxmlformats.org/officeDocument/2006/relationships/hyperlink" Target="http://www.tvoytrening.ru/2/2-mishci/5-stroenie-kletki.html" TargetMode="External"/><Relationship Id="rId1" Type="http://schemas.openxmlformats.org/officeDocument/2006/relationships/slideLayout" Target="../slideLayouts/slideLayout2.xml"/><Relationship Id="rId6" Type="http://schemas.openxmlformats.org/officeDocument/2006/relationships/hyperlink" Target="http://www.tvoytrening.ru/racion-sportsmena/42-giri.html" TargetMode="External"/><Relationship Id="rId5" Type="http://schemas.openxmlformats.org/officeDocument/2006/relationships/hyperlink" Target="http://www.tvoytrening.ru/racion-sportsmena/40-aminokisloti.html" TargetMode="External"/><Relationship Id="rId4" Type="http://schemas.openxmlformats.org/officeDocument/2006/relationships/hyperlink" Target="http://www.tvoytrening.ru/racion-sportsmena/44-mineralnie-veshestva.html"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dirty="0"/>
          </a:p>
        </p:txBody>
      </p:sp>
      <p:pic>
        <p:nvPicPr>
          <p:cNvPr id="1026" name="Picture 2" descr="C:\Documents and Settings\Компьютер\Рабочий стол\4545.jpg"/>
          <p:cNvPicPr>
            <a:picLocks noChangeAspect="1" noChangeArrowheads="1"/>
          </p:cNvPicPr>
          <p:nvPr/>
        </p:nvPicPr>
        <p:blipFill>
          <a:blip r:embed="rId2" cstate="print"/>
          <a:srcRect/>
          <a:stretch>
            <a:fillRect/>
          </a:stretch>
        </p:blipFill>
        <p:spPr bwMode="auto">
          <a:xfrm>
            <a:off x="0" y="-214338"/>
            <a:ext cx="9144000" cy="6857999"/>
          </a:xfrm>
          <a:prstGeom prst="rect">
            <a:avLst/>
          </a:prstGeom>
          <a:noFill/>
        </p:spPr>
      </p:pic>
      <p:sp>
        <p:nvSpPr>
          <p:cNvPr id="6" name="Заголовок 1"/>
          <p:cNvSpPr txBox="1">
            <a:spLocks/>
          </p:cNvSpPr>
          <p:nvPr/>
        </p:nvSpPr>
        <p:spPr>
          <a:xfrm>
            <a:off x="1000100" y="857232"/>
            <a:ext cx="7286644" cy="3571900"/>
          </a:xfrm>
          <a:prstGeom prst="rect">
            <a:avLst/>
          </a:prstGeom>
        </p:spPr>
        <p:txBody>
          <a:bodyPr vert="horz" anchor="b">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0" b="1" i="1" strike="noStrike" kern="1200" cap="none" spc="0" normalizeH="0" baseline="0" noProof="0" dirty="0" smtClean="0">
                <a:ln>
                  <a:noFill/>
                </a:ln>
                <a:effectLst/>
                <a:uLnTx/>
                <a:uFillTx/>
                <a:latin typeface="Arial Black" pitchFamily="34" charset="0"/>
                <a:ea typeface="+mj-ea"/>
                <a:cs typeface="+mj-cs"/>
              </a:rPr>
              <a:t>Тема проекта:</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0" b="1" i="1" strike="noStrike" kern="1200" cap="none" spc="0" normalizeH="0" baseline="0" noProof="0" dirty="0" smtClean="0">
                <a:ln>
                  <a:noFill/>
                </a:ln>
                <a:effectLst/>
                <a:uLnTx/>
                <a:uFillTx/>
                <a:latin typeface="Arial Black" pitchFamily="34" charset="0"/>
                <a:ea typeface="+mj-ea"/>
                <a:cs typeface="+mj-cs"/>
              </a:rPr>
              <a:t>Питание спортсменов бодибилдинга</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24000" b="1" i="1" dirty="0">
              <a:latin typeface="Arial Black"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sz="8000" b="1" i="1" dirty="0" smtClean="0">
                <a:latin typeface="Arial Black" pitchFamily="34" charset="0"/>
                <a:ea typeface="+mj-ea"/>
                <a:cs typeface="+mj-cs"/>
              </a:rPr>
              <a:t>Подготовил: Дмитрий Александров, группа А-11</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1" strike="noStrike" kern="1200" cap="none" spc="0" normalizeH="0" baseline="0" noProof="0" dirty="0" smtClean="0">
                <a:ln>
                  <a:noFill/>
                </a:ln>
                <a:solidFill>
                  <a:schemeClr val="bg1"/>
                </a:solidFill>
                <a:effectLst/>
                <a:uLnTx/>
                <a:uFillTx/>
                <a:latin typeface="+mj-lt"/>
                <a:ea typeface="+mj-ea"/>
                <a:cs typeface="+mj-cs"/>
              </a:rPr>
              <a:t/>
            </a:r>
            <a:br>
              <a:rPr kumimoji="0" lang="ru-RU" sz="4400" b="1" i="1" strike="noStrike" kern="1200" cap="none" spc="0" normalizeH="0" baseline="0" noProof="0" dirty="0" smtClean="0">
                <a:ln>
                  <a:noFill/>
                </a:ln>
                <a:solidFill>
                  <a:schemeClr val="bg1"/>
                </a:solidFill>
                <a:effectLst/>
                <a:uLnTx/>
                <a:uFillTx/>
                <a:latin typeface="+mj-lt"/>
                <a:ea typeface="+mj-ea"/>
                <a:cs typeface="+mj-cs"/>
              </a:rPr>
            </a:br>
            <a:endParaRPr kumimoji="0" lang="ru-RU" sz="4400" b="1" i="1"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dvorec.ru/statia/pic/34166.jpg"/>
          <p:cNvPicPr>
            <a:picLocks noChangeAspect="1" noChangeArrowheads="1"/>
          </p:cNvPicPr>
          <p:nvPr/>
        </p:nvPicPr>
        <p:blipFill>
          <a:blip r:embed="rId2"/>
          <a:srcRect/>
          <a:stretch>
            <a:fillRect/>
          </a:stretch>
        </p:blipFill>
        <p:spPr bwMode="auto">
          <a:xfrm>
            <a:off x="0" y="142852"/>
            <a:ext cx="9144000" cy="6715148"/>
          </a:xfrm>
          <a:prstGeom prst="rect">
            <a:avLst/>
          </a:prstGeom>
          <a:noFill/>
        </p:spPr>
      </p:pic>
      <p:sp>
        <p:nvSpPr>
          <p:cNvPr id="2" name="Заголовок 1"/>
          <p:cNvSpPr>
            <a:spLocks noGrp="1"/>
          </p:cNvSpPr>
          <p:nvPr>
            <p:ph type="title"/>
          </p:nvPr>
        </p:nvSpPr>
        <p:spPr>
          <a:xfrm>
            <a:off x="928662" y="274638"/>
            <a:ext cx="6715172" cy="725470"/>
          </a:xfrm>
        </p:spPr>
        <p:txBody>
          <a:bodyPr>
            <a:normAutofit/>
          </a:bodyPr>
          <a:lstStyle/>
          <a:p>
            <a:r>
              <a:rPr lang="ru-RU" sz="2400" dirty="0" smtClean="0"/>
              <a:t>Спортивное питание: польза или вред?</a:t>
            </a:r>
            <a:endParaRPr lang="ru-RU" sz="2400" dirty="0"/>
          </a:p>
        </p:txBody>
      </p:sp>
      <p:sp>
        <p:nvSpPr>
          <p:cNvPr id="3" name="Содержимое 2"/>
          <p:cNvSpPr>
            <a:spLocks noGrp="1"/>
          </p:cNvSpPr>
          <p:nvPr>
            <p:ph idx="1"/>
          </p:nvPr>
        </p:nvSpPr>
        <p:spPr>
          <a:xfrm>
            <a:off x="457200" y="857232"/>
            <a:ext cx="8229600" cy="6000768"/>
          </a:xfrm>
        </p:spPr>
        <p:txBody>
          <a:bodyPr>
            <a:noAutofit/>
          </a:bodyPr>
          <a:lstStyle/>
          <a:p>
            <a:pPr>
              <a:buNone/>
            </a:pPr>
            <a:r>
              <a:rPr lang="ru-RU" sz="1000" dirty="0" smtClean="0"/>
              <a:t/>
            </a:r>
            <a:br>
              <a:rPr lang="ru-RU" sz="1000" dirty="0" smtClean="0"/>
            </a:br>
            <a:r>
              <a:rPr lang="ru-RU" sz="1100" b="1" dirty="0" smtClean="0">
                <a:solidFill>
                  <a:schemeClr val="bg1"/>
                </a:solidFill>
              </a:rPr>
              <a:t>Спортивное питание</a:t>
            </a:r>
            <a:r>
              <a:rPr lang="ru-RU" sz="1100" dirty="0" smtClean="0">
                <a:solidFill>
                  <a:schemeClr val="bg1"/>
                </a:solidFill>
              </a:rPr>
              <a:t> известно спортсменам уже давно. При его появлении мнения о пользе его были совершенно разные, кто-то поддерживал такую необходимость, кто-то критиковал. Сегодня многие уже давно оценили положительные качества спортивных добавок и витаминов. Но остались еще скептики, уверенные в обратном. Особенно просто переубедить во вреде спортивного питания новичков, которые не имеют еще полного представления о том, что же это есть на самом деле. Попробуем вкратце ответить на частые негативные мнения, которые встречаются в обществе. </a:t>
            </a:r>
            <a:br>
              <a:rPr lang="ru-RU" sz="1100" dirty="0" smtClean="0">
                <a:solidFill>
                  <a:schemeClr val="bg1"/>
                </a:solidFill>
              </a:rPr>
            </a:br>
            <a:r>
              <a:rPr lang="ru-RU" sz="1100" dirty="0" smtClean="0">
                <a:solidFill>
                  <a:schemeClr val="bg1"/>
                </a:solidFill>
              </a:rPr>
              <a:t/>
            </a:r>
            <a:br>
              <a:rPr lang="ru-RU" sz="1100" dirty="0" smtClean="0">
                <a:solidFill>
                  <a:schemeClr val="bg1"/>
                </a:solidFill>
              </a:rPr>
            </a:br>
            <a:r>
              <a:rPr lang="ru-RU" sz="1100" u="sng" dirty="0" smtClean="0">
                <a:solidFill>
                  <a:schemeClr val="bg1"/>
                </a:solidFill>
              </a:rPr>
              <a:t>Есть процент людей, которые полагают, что </a:t>
            </a:r>
            <a:r>
              <a:rPr lang="ru-RU" sz="1100" b="1" u="sng" dirty="0" smtClean="0">
                <a:solidFill>
                  <a:schemeClr val="bg1"/>
                </a:solidFill>
                <a:hlinkClick r:id="rId3" tooltip="спортивное питание купить"/>
              </a:rPr>
              <a:t>спортивное питание купить</a:t>
            </a:r>
            <a:r>
              <a:rPr lang="ru-RU" sz="1100" u="sng" dirty="0" smtClean="0">
                <a:solidFill>
                  <a:schemeClr val="bg1"/>
                </a:solidFill>
              </a:rPr>
              <a:t> сложно и что это химический продукт.</a:t>
            </a:r>
            <a:r>
              <a:rPr lang="ru-RU" sz="1100" dirty="0" smtClean="0">
                <a:solidFill>
                  <a:schemeClr val="bg1"/>
                </a:solidFill>
              </a:rPr>
              <a:t> На самом деле, ничего подобного сказать о нем нельзя. Это только натуральные компоненты, которые производятся путем современной обработки. В процессе их изготовления из продуктов добывают полезные вещества, а все жиры и калории исключают. Таким образом, прием спортивного питания позволяет пополнить организм необходимыми витаминами и микроэлементами </a:t>
            </a:r>
            <a:br>
              <a:rPr lang="ru-RU" sz="1100" dirty="0" smtClean="0">
                <a:solidFill>
                  <a:schemeClr val="bg1"/>
                </a:solidFill>
              </a:rPr>
            </a:br>
            <a:r>
              <a:rPr lang="ru-RU" sz="1100" dirty="0" smtClean="0">
                <a:solidFill>
                  <a:schemeClr val="bg1"/>
                </a:solidFill>
              </a:rPr>
              <a:t/>
            </a:r>
            <a:br>
              <a:rPr lang="ru-RU" sz="1100" dirty="0" smtClean="0">
                <a:solidFill>
                  <a:schemeClr val="bg1"/>
                </a:solidFill>
              </a:rPr>
            </a:br>
            <a:r>
              <a:rPr lang="ru-RU" sz="1100" u="sng" dirty="0" smtClean="0">
                <a:solidFill>
                  <a:schemeClr val="bg1"/>
                </a:solidFill>
              </a:rPr>
              <a:t>Еще одно неверное утверждение, что </a:t>
            </a:r>
            <a:r>
              <a:rPr lang="ru-RU" sz="1100" b="1" u="sng" dirty="0" smtClean="0">
                <a:solidFill>
                  <a:schemeClr val="bg1"/>
                </a:solidFill>
              </a:rPr>
              <a:t>спортивные добавки</a:t>
            </a:r>
            <a:r>
              <a:rPr lang="ru-RU" sz="1100" u="sng" dirty="0" smtClean="0">
                <a:solidFill>
                  <a:schemeClr val="bg1"/>
                </a:solidFill>
              </a:rPr>
              <a:t> влияют на выделительную и пищеварительную системы</a:t>
            </a:r>
            <a:r>
              <a:rPr lang="ru-RU" sz="1100" dirty="0" smtClean="0">
                <a:solidFill>
                  <a:schemeClr val="bg1"/>
                </a:solidFill>
              </a:rPr>
              <a:t>, а именно перегружают её. В действительности спортивное питание это нечто иное, это пищевые добавки, которые не могут совершенно влиять на пищеварительную систему. Поэтому питание спортсмена ни в коем случае не может состоять исключительно из добавок, только в комплексе с полноценным здоровым питанием, в качестве дополнения. Кроме того, новички обычно уверенны, что спортивное питание это совершенно ненужное дополнение к рациону. И при комплексном и грамотном подходе к повседневному приему пищи все необходимые вещества можно получить из обычных продуктов. Конечно, витамины и минералы имеются в продуктам питания, только для того, чтобы получить необходимую ежедневную дозу, порой нужно съесть такое количество тех или иных продуктов, которое не под силу человеку. </a:t>
            </a:r>
            <a:br>
              <a:rPr lang="ru-RU" sz="1100" dirty="0" smtClean="0">
                <a:solidFill>
                  <a:schemeClr val="bg1"/>
                </a:solidFill>
              </a:rPr>
            </a:br>
            <a:r>
              <a:rPr lang="ru-RU" sz="1100" dirty="0" smtClean="0">
                <a:solidFill>
                  <a:schemeClr val="bg1"/>
                </a:solidFill>
              </a:rPr>
              <a:t/>
            </a:r>
            <a:br>
              <a:rPr lang="ru-RU" sz="1100" dirty="0" smtClean="0">
                <a:solidFill>
                  <a:schemeClr val="bg1"/>
                </a:solidFill>
              </a:rPr>
            </a:br>
            <a:r>
              <a:rPr lang="ru-RU" sz="1100" dirty="0" smtClean="0">
                <a:solidFill>
                  <a:schemeClr val="bg1"/>
                </a:solidFill>
              </a:rPr>
              <a:t>Еще одна известная ошибка при физических нагрузках, невнимательное отношение к реакции своего организма на спорт. Известно, что физические нагрузки это стресс для организма. Кроме того, во время занятий спортом, многие необходимые вещества вымываются вместе спотом, а необходимость в них при этом сохраняется. Поэтому для качественного и быстрого пополнения их, нет ничего лучше спортивного питания. Кроме того, оно позволяет улучшить состояние спортсмена во время тренировки, снизить стресс организма после неё и достичь необходимый результат намного быстрее и без ущерба для здоровья, без истощения. </a:t>
            </a:r>
            <a:br>
              <a:rPr lang="ru-RU" sz="1100" dirty="0" smtClean="0">
                <a:solidFill>
                  <a:schemeClr val="bg1"/>
                </a:solidFill>
              </a:rPr>
            </a:br>
            <a:r>
              <a:rPr lang="ru-RU" sz="1100" dirty="0" smtClean="0">
                <a:solidFill>
                  <a:schemeClr val="bg1"/>
                </a:solidFill>
              </a:rPr>
              <a:t/>
            </a:r>
            <a:br>
              <a:rPr lang="ru-RU" sz="1100" dirty="0" smtClean="0">
                <a:solidFill>
                  <a:schemeClr val="bg1"/>
                </a:solidFill>
              </a:rPr>
            </a:br>
            <a:r>
              <a:rPr lang="ru-RU" sz="1100" dirty="0" smtClean="0">
                <a:solidFill>
                  <a:schemeClr val="bg1"/>
                </a:solidFill>
              </a:rPr>
              <a:t>И, напоследок, </a:t>
            </a:r>
            <a:r>
              <a:rPr lang="ru-RU" sz="1100" u="sng" dirty="0" smtClean="0">
                <a:solidFill>
                  <a:schemeClr val="bg1"/>
                </a:solidFill>
              </a:rPr>
              <a:t>хотелось бы отметить о бытующем мнении, про дороговизну </a:t>
            </a:r>
            <a:r>
              <a:rPr lang="ru-RU" sz="1100" b="1" u="sng" dirty="0" smtClean="0">
                <a:solidFill>
                  <a:schemeClr val="bg1"/>
                </a:solidFill>
              </a:rPr>
              <a:t>спортивного питания</a:t>
            </a:r>
            <a:r>
              <a:rPr lang="ru-RU" sz="1100" dirty="0" smtClean="0">
                <a:solidFill>
                  <a:schemeClr val="bg1"/>
                </a:solidFill>
              </a:rPr>
              <a:t>. Нельзя сказать о том, что оно дешево, но и говорить, что многим оно не доступно – также не имеет смысла. Во-первых, сами занятия спортом тоже не бесплатны, поэтому обычно люди с низким достатком не могут себе позволить ходить в тренажерный зал. Но дело даже не в этом. При начале приема спортивного питания у человека отпадает необходимость приема многих продуктов, питание которыми требовалось для поддержания нормального уровня витаминов и микроэлементов. А значит и затраты на обычные продукты снижаются. </a:t>
            </a:r>
            <a:br>
              <a:rPr lang="ru-RU" sz="1100" dirty="0" smtClean="0">
                <a:solidFill>
                  <a:schemeClr val="bg1"/>
                </a:solidFill>
              </a:rPr>
            </a:br>
            <a:r>
              <a:rPr lang="ru-RU" sz="1100" dirty="0" smtClean="0">
                <a:solidFill>
                  <a:schemeClr val="bg1"/>
                </a:solidFill>
              </a:rPr>
              <a:t/>
            </a:r>
            <a:br>
              <a:rPr lang="ru-RU" sz="1100" dirty="0" smtClean="0">
                <a:solidFill>
                  <a:schemeClr val="bg1"/>
                </a:solidFill>
              </a:rPr>
            </a:br>
            <a:endParaRPr lang="ru-RU" sz="1100"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johnleg.jino.ru/body/big/1475.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Этапы работы над проектом:</a:t>
            </a:r>
            <a:endParaRPr lang="ru-RU" dirty="0"/>
          </a:p>
        </p:txBody>
      </p:sp>
      <p:sp>
        <p:nvSpPr>
          <p:cNvPr id="3" name="Содержимое 2"/>
          <p:cNvSpPr>
            <a:spLocks noGrp="1"/>
          </p:cNvSpPr>
          <p:nvPr>
            <p:ph idx="1"/>
          </p:nvPr>
        </p:nvSpPr>
        <p:spPr>
          <a:xfrm>
            <a:off x="457200" y="1600200"/>
            <a:ext cx="8229600" cy="4686320"/>
          </a:xfrm>
        </p:spPr>
        <p:txBody>
          <a:bodyPr>
            <a:normAutofit fontScale="70000" lnSpcReduction="20000"/>
          </a:bodyPr>
          <a:lstStyle/>
          <a:p>
            <a:r>
              <a:rPr lang="ru-RU" dirty="0" smtClean="0">
                <a:solidFill>
                  <a:schemeClr val="bg1"/>
                </a:solidFill>
              </a:rPr>
              <a:t>Продолжительность курса 2 недели:</a:t>
            </a:r>
          </a:p>
          <a:p>
            <a:endParaRPr lang="ru-RU" dirty="0" smtClean="0">
              <a:solidFill>
                <a:schemeClr val="bg1"/>
              </a:solidFill>
            </a:endParaRPr>
          </a:p>
          <a:p>
            <a:r>
              <a:rPr lang="ru-RU" dirty="0" smtClean="0">
                <a:solidFill>
                  <a:schemeClr val="bg1"/>
                </a:solidFill>
              </a:rPr>
              <a:t>12 часов аудиторной работы и 16 часов самостоятельной</a:t>
            </a:r>
          </a:p>
          <a:p>
            <a:r>
              <a:rPr lang="ru-RU" dirty="0" smtClean="0">
                <a:solidFill>
                  <a:schemeClr val="bg1"/>
                </a:solidFill>
              </a:rPr>
              <a:t>работы.</a:t>
            </a:r>
          </a:p>
          <a:p>
            <a:endParaRPr lang="ru-RU" dirty="0" smtClean="0">
              <a:solidFill>
                <a:schemeClr val="bg1"/>
              </a:solidFill>
            </a:endParaRPr>
          </a:p>
          <a:p>
            <a:r>
              <a:rPr lang="ru-RU" dirty="0" smtClean="0">
                <a:solidFill>
                  <a:schemeClr val="bg1"/>
                </a:solidFill>
              </a:rPr>
              <a:t>1 неделя: определение цели и задачи исследования, разработка</a:t>
            </a:r>
          </a:p>
          <a:p>
            <a:r>
              <a:rPr lang="ru-RU" dirty="0" smtClean="0">
                <a:solidFill>
                  <a:schemeClr val="bg1"/>
                </a:solidFill>
              </a:rPr>
              <a:t>плана исследования, создание группы </a:t>
            </a:r>
            <a:r>
              <a:rPr lang="ru-RU" dirty="0" err="1" smtClean="0">
                <a:solidFill>
                  <a:schemeClr val="bg1"/>
                </a:solidFill>
              </a:rPr>
              <a:t>Google</a:t>
            </a:r>
            <a:r>
              <a:rPr lang="ru-RU" dirty="0" smtClean="0">
                <a:solidFill>
                  <a:schemeClr val="bg1"/>
                </a:solidFill>
              </a:rPr>
              <a:t>, подбор ресурсов</a:t>
            </a:r>
          </a:p>
          <a:p>
            <a:r>
              <a:rPr lang="ru-RU" dirty="0" smtClean="0">
                <a:solidFill>
                  <a:schemeClr val="bg1"/>
                </a:solidFill>
              </a:rPr>
              <a:t>по теме исследования. Самостоятельная работа в группах,</a:t>
            </a:r>
          </a:p>
          <a:p>
            <a:r>
              <a:rPr lang="ru-RU" dirty="0" smtClean="0">
                <a:solidFill>
                  <a:schemeClr val="bg1"/>
                </a:solidFill>
              </a:rPr>
              <a:t>отражение хода работы в группах </a:t>
            </a:r>
            <a:r>
              <a:rPr lang="ru-RU" dirty="0" err="1" smtClean="0">
                <a:solidFill>
                  <a:schemeClr val="bg1"/>
                </a:solidFill>
              </a:rPr>
              <a:t>Google</a:t>
            </a:r>
            <a:r>
              <a:rPr lang="ru-RU" dirty="0" smtClean="0">
                <a:solidFill>
                  <a:schemeClr val="bg1"/>
                </a:solidFill>
              </a:rPr>
              <a:t> и ее оценивание в</a:t>
            </a:r>
          </a:p>
          <a:p>
            <a:r>
              <a:rPr lang="ru-RU" dirty="0" err="1" smtClean="0">
                <a:solidFill>
                  <a:schemeClr val="bg1"/>
                </a:solidFill>
              </a:rPr>
              <a:t>блоге</a:t>
            </a:r>
            <a:r>
              <a:rPr lang="ru-RU" dirty="0" smtClean="0">
                <a:solidFill>
                  <a:schemeClr val="bg1"/>
                </a:solidFill>
              </a:rPr>
              <a:t> проекта.</a:t>
            </a:r>
          </a:p>
          <a:p>
            <a:endParaRPr lang="ru-RU" dirty="0" smtClean="0">
              <a:solidFill>
                <a:schemeClr val="bg1"/>
              </a:solidFill>
            </a:endParaRPr>
          </a:p>
          <a:p>
            <a:r>
              <a:rPr lang="ru-RU" dirty="0" smtClean="0">
                <a:solidFill>
                  <a:schemeClr val="bg1"/>
                </a:solidFill>
              </a:rPr>
              <a:t>2 неделя: оформление результатов исследований, презентация</a:t>
            </a:r>
          </a:p>
          <a:p>
            <a:r>
              <a:rPr lang="ru-RU" dirty="0" smtClean="0">
                <a:solidFill>
                  <a:schemeClr val="bg1"/>
                </a:solidFill>
              </a:rPr>
              <a:t>результатов на итоговой конференции, итоговое оценивание</a:t>
            </a:r>
          </a:p>
          <a:p>
            <a:r>
              <a:rPr lang="ru-RU" dirty="0" smtClean="0">
                <a:solidFill>
                  <a:schemeClr val="bg1"/>
                </a:solidFill>
              </a:rPr>
              <a:t>работ, рефлексия.</a:t>
            </a:r>
            <a:endParaRPr lang="ru-RU"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port-partners.ru/big_images/67x.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b="0" i="1" dirty="0" smtClean="0">
                <a:solidFill>
                  <a:srgbClr val="FF0000"/>
                </a:solidFill>
              </a:rPr>
              <a:t>Ссылки:</a:t>
            </a:r>
            <a:endParaRPr lang="ru-RU" b="0" i="1" dirty="0">
              <a:solidFill>
                <a:srgbClr val="FF0000"/>
              </a:solidFill>
            </a:endParaRPr>
          </a:p>
        </p:txBody>
      </p:sp>
      <p:sp>
        <p:nvSpPr>
          <p:cNvPr id="3" name="Содержимое 2"/>
          <p:cNvSpPr>
            <a:spLocks noGrp="1"/>
          </p:cNvSpPr>
          <p:nvPr>
            <p:ph idx="1"/>
          </p:nvPr>
        </p:nvSpPr>
        <p:spPr/>
        <p:txBody>
          <a:bodyPr/>
          <a:lstStyle/>
          <a:p>
            <a:r>
              <a:rPr lang="en-US" dirty="0" smtClean="0">
                <a:hlinkClick r:id="rId3"/>
              </a:rPr>
              <a:t>http://images.yandex.ru</a:t>
            </a:r>
            <a:endParaRPr lang="ru-RU" dirty="0" smtClean="0"/>
          </a:p>
          <a:p>
            <a:r>
              <a:rPr lang="en-US" dirty="0" smtClean="0">
                <a:hlinkClick r:id="rId4" action="ppaction://hlinksldjump"/>
              </a:rPr>
              <a:t>http://www.tvoytrening.ru/energetiki.html</a:t>
            </a:r>
            <a:endParaRPr lang="ru-RU" dirty="0"/>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6918" y="0"/>
            <a:ext cx="9078620" cy="6858000"/>
          </a:xfrm>
          <a:prstGeom prst="rect">
            <a:avLst/>
          </a:prstGeom>
          <a:noFill/>
          <a:ln w="9525">
            <a:noFill/>
            <a:miter lim="800000"/>
            <a:headEnd/>
            <a:tailEnd/>
          </a:ln>
        </p:spPr>
      </p:pic>
      <p:sp>
        <p:nvSpPr>
          <p:cNvPr id="6" name="Прямоугольник 5"/>
          <p:cNvSpPr/>
          <p:nvPr/>
        </p:nvSpPr>
        <p:spPr>
          <a:xfrm>
            <a:off x="971600" y="620689"/>
            <a:ext cx="5886400" cy="3785652"/>
          </a:xfrm>
          <a:prstGeom prst="rect">
            <a:avLst/>
          </a:prstGeom>
        </p:spPr>
        <p:txBody>
          <a:bodyPr wrap="square">
            <a:spAutoFit/>
          </a:bodyPr>
          <a:lstStyle/>
          <a:p>
            <a:r>
              <a:rPr lang="ru-RU" sz="2400" dirty="0" smtClean="0">
                <a:solidFill>
                  <a:srgbClr val="FF0000"/>
                </a:solidFill>
                <a:latin typeface="Arial Black" pitchFamily="34" charset="0"/>
              </a:rPr>
              <a:t>Проблемные вопросы</a:t>
            </a:r>
          </a:p>
          <a:p>
            <a:endParaRPr lang="ru-RU" sz="2400" dirty="0" smtClean="0">
              <a:solidFill>
                <a:srgbClr val="FF0000"/>
              </a:solidFill>
              <a:latin typeface="Arial Black" pitchFamily="34" charset="0"/>
            </a:endParaRPr>
          </a:p>
          <a:p>
            <a:r>
              <a:rPr lang="ru-RU" sz="2400" dirty="0" smtClean="0">
                <a:solidFill>
                  <a:srgbClr val="FF0000"/>
                </a:solidFill>
                <a:latin typeface="Arial Black" pitchFamily="34" charset="0"/>
              </a:rPr>
              <a:t>1.Питание спортсменов: что и сколько? </a:t>
            </a:r>
          </a:p>
          <a:p>
            <a:endParaRPr lang="ru-RU" sz="2400" dirty="0" smtClean="0">
              <a:solidFill>
                <a:srgbClr val="FF0000"/>
              </a:solidFill>
              <a:latin typeface="Arial Black" pitchFamily="34" charset="0"/>
            </a:endParaRPr>
          </a:p>
          <a:p>
            <a:r>
              <a:rPr lang="ru-RU" sz="2400" dirty="0" smtClean="0">
                <a:solidFill>
                  <a:srgbClr val="FF0000"/>
                </a:solidFill>
                <a:latin typeface="Arial Black" pitchFamily="34" charset="0"/>
              </a:rPr>
              <a:t>2.Спортивная фармакология: оправдан ли риск? </a:t>
            </a:r>
          </a:p>
          <a:p>
            <a:endParaRPr lang="ru-RU" sz="2400" dirty="0" smtClean="0">
              <a:solidFill>
                <a:srgbClr val="FF0000"/>
              </a:solidFill>
              <a:latin typeface="Arial Black" pitchFamily="34" charset="0"/>
            </a:endParaRPr>
          </a:p>
          <a:p>
            <a:r>
              <a:rPr lang="ru-RU" sz="2400" dirty="0" smtClean="0">
                <a:solidFill>
                  <a:srgbClr val="FF0000"/>
                </a:solidFill>
                <a:latin typeface="Arial Black" pitchFamily="34" charset="0"/>
              </a:rPr>
              <a:t>3.Не опасно ли спортивное питание: польза или вред?</a:t>
            </a:r>
            <a:endParaRPr lang="ru-RU" sz="2400" dirty="0">
              <a:solidFill>
                <a:srgbClr val="FF0000"/>
              </a:solidFill>
              <a:latin typeface="Arial Black" pitchFamily="34" charset="0"/>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020.gif"/>
          <p:cNvPicPr>
            <a:picLocks noGrp="1" noChangeAspect="1"/>
          </p:cNvPicPr>
          <p:nvPr>
            <p:ph idx="1"/>
          </p:nvPr>
        </p:nvPicPr>
        <p:blipFill>
          <a:blip r:embed="rId2"/>
          <a:stretch>
            <a:fillRect/>
          </a:stretch>
        </p:blipFill>
        <p:spPr>
          <a:xfrm>
            <a:off x="0" y="0"/>
            <a:ext cx="9144000" cy="7078744"/>
          </a:xfrm>
        </p:spPr>
      </p:pic>
      <p:sp>
        <p:nvSpPr>
          <p:cNvPr id="2" name="Заголовок 1"/>
          <p:cNvSpPr>
            <a:spLocks noGrp="1"/>
          </p:cNvSpPr>
          <p:nvPr>
            <p:ph type="title"/>
          </p:nvPr>
        </p:nvSpPr>
        <p:spPr>
          <a:xfrm>
            <a:off x="571472" y="2714620"/>
            <a:ext cx="8229600" cy="1143000"/>
          </a:xfrm>
        </p:spPr>
        <p:txBody>
          <a:bodyPr>
            <a:noAutofit/>
          </a:bodyPr>
          <a:lstStyle/>
          <a:p>
            <a:r>
              <a:rPr lang="ru-RU" sz="2400" i="1" u="sng" dirty="0" smtClean="0">
                <a:solidFill>
                  <a:srgbClr val="FFFF00"/>
                </a:solidFill>
              </a:rPr>
              <a:t>Бодибилдинг Долгое время в железной игре было два лагеря: те, кто стремились к увеличению объема и жесткости мышц и те, кто ставили своей целью поднятие тяжелых весов. Однако, в последнее время можно увидеть и третий лагерь - те, кто комбинируют самое лучшее из этих двух подходов к тренингу.</a:t>
            </a:r>
            <a:endParaRPr lang="ru-RU" sz="2400" i="1" u="sng" dirty="0">
              <a:solidFill>
                <a:srgbClr val="FFFF00"/>
              </a:solidFill>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0"/>
            <a:ext cx="6572296" cy="857248"/>
          </a:xfrm>
        </p:spPr>
        <p:txBody>
          <a:bodyPr/>
          <a:lstStyle/>
          <a:p>
            <a:r>
              <a:rPr lang="ru-RU" dirty="0" smtClean="0"/>
              <a:t>Питание спортсменов.</a:t>
            </a:r>
            <a:endParaRPr lang="ru-RU" dirty="0"/>
          </a:p>
        </p:txBody>
      </p:sp>
      <p:sp>
        <p:nvSpPr>
          <p:cNvPr id="3" name="Содержимое 2"/>
          <p:cNvSpPr>
            <a:spLocks noGrp="1"/>
          </p:cNvSpPr>
          <p:nvPr>
            <p:ph idx="1"/>
          </p:nvPr>
        </p:nvSpPr>
        <p:spPr>
          <a:xfrm>
            <a:off x="428596" y="857232"/>
            <a:ext cx="8501122" cy="5357850"/>
          </a:xfrm>
        </p:spPr>
        <p:txBody>
          <a:bodyPr>
            <a:noAutofit/>
          </a:bodyPr>
          <a:lstStyle/>
          <a:p>
            <a:pPr algn="ctr"/>
            <a:r>
              <a:rPr lang="ru-RU" sz="1400" dirty="0" smtClean="0">
                <a:solidFill>
                  <a:srgbClr val="FFFF00"/>
                </a:solidFill>
              </a:rPr>
              <a:t>Чтобы наш организм нормально функционировал в состоянии покоя, ему требуется не менее 1100-1700 ккал в сутки. Подчеркиваю – это минимальная цифра. Разумеется, питание спортсмена, в частности занимающегося бодибилдингом, должно обеспечить Ваш организм таким количеством калорий, чтобы он не просто нормально функционировал, а еще и наращивал мышечную массу.</a:t>
            </a:r>
          </a:p>
          <a:p>
            <a:pPr algn="ctr"/>
            <a:r>
              <a:rPr lang="ru-RU" sz="1400" dirty="0" smtClean="0">
                <a:solidFill>
                  <a:srgbClr val="FFFF00"/>
                </a:solidFill>
              </a:rPr>
              <a:t>Соответственно, вышеупомянутая цифра для </a:t>
            </a:r>
            <a:r>
              <a:rPr lang="ru-RU" sz="1400" dirty="0" err="1" smtClean="0">
                <a:solidFill>
                  <a:srgbClr val="FFFF00"/>
                </a:solidFill>
              </a:rPr>
              <a:t>бодибилдера</a:t>
            </a:r>
            <a:r>
              <a:rPr lang="ru-RU" sz="1400" dirty="0" smtClean="0">
                <a:solidFill>
                  <a:srgbClr val="FFFF00"/>
                </a:solidFill>
              </a:rPr>
              <a:t> увеличивается в разы. Точное количество калорий определяется для конкретного человека в индивидуальном порядке, но данная цифра составляет не менее 3000-5000 ккал в сутки, иначе Ваш организм попросту будет расходовать собственные запасы, чтобы восстановиться после тренировок, в таком случае возможность увеличения мышечной массы сводится к минимуму.</a:t>
            </a:r>
          </a:p>
          <a:p>
            <a:pPr algn="ctr"/>
            <a:r>
              <a:rPr lang="ru-RU" sz="1400" dirty="0" smtClean="0">
                <a:solidFill>
                  <a:srgbClr val="FFFF00"/>
                </a:solidFill>
              </a:rPr>
              <a:t>Питание спортсменов, занимающихся бодибилдингом, должно быть организовано таким образом, чтобы организм постоянно получал все необходимое для роста и развития. В связи с этим, бытует мнение, что оптимальным было бы 5-6 разовое питание, чтобы пища поступала в организм, в среднем, каждые 2 часа. Такой режим позволяет достичь оптимального содержания гликогена в мышцах и обеспечить полноценный рост мышц. Естественно, питание спортсменов должно быть сбалансировано, а не просто содержать бесполезные калории. Однако – это в идеале, но на практике питание спортсменов часто отклоняется от этого графика, ведь все мы люди, у каждого свои проблемы, дела и т.д., у кого-то, возможно, проблемы с пищеварением и человек попросту физически не в состоянии так питаться, поэтому многие не могут позволить себе такой рацион. Но, как бы там ни было, всегда можно найти выход из ситуации, если задаться целью. Благо сегодня существуют всевозможные пищевые добавки, и обилие продуктов на прилавках позволяют обеспечить более-менее адекватное питание спортсменов.</a:t>
            </a:r>
          </a:p>
          <a:p>
            <a:pPr algn="ctr"/>
            <a:r>
              <a:rPr lang="ru-RU" sz="1400" dirty="0" smtClean="0">
                <a:solidFill>
                  <a:srgbClr val="FFFF00"/>
                </a:solidFill>
              </a:rPr>
              <a:t>Помните, Вы просто обязаны нормально питаться, иначе ожидаемых результатов не будет. В свое время я тоже недооценивал всю важность правильного питания спортсменов и не мог понять причину своих неудач. Но я, все же, переступил через себя и стал придерживаться режима. Сегодня я не могу позволить себе питаться менее 4-5 раз в день, но это дает хороший результат. У Вас есть два пути: либо Вы заставите себя измениться, либо заветные цели так и останутся в Вашей голове</a:t>
            </a:r>
            <a:r>
              <a:rPr lang="ru-RU" sz="1400" dirty="0" smtClean="0">
                <a:solidFill>
                  <a:schemeClr val="accent4">
                    <a:lumMod val="75000"/>
                  </a:schemeClr>
                </a:solidFill>
              </a:rPr>
              <a:t>. </a:t>
            </a:r>
            <a:endParaRPr lang="ru-RU" sz="1400" dirty="0">
              <a:solidFill>
                <a:schemeClr val="accent4">
                  <a:lumMod val="75000"/>
                </a:schemeClr>
              </a:solidFill>
            </a:endParaRP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Рабочий стол\презент\121155893.jpg"/>
          <p:cNvPicPr>
            <a:picLocks noChangeAspect="1" noChangeArrowheads="1"/>
          </p:cNvPicPr>
          <p:nvPr/>
        </p:nvPicPr>
        <p:blipFill>
          <a:blip r:embed="rId2"/>
          <a:srcRect/>
          <a:stretch>
            <a:fillRect/>
          </a:stretch>
        </p:blipFill>
        <p:spPr bwMode="auto">
          <a:xfrm>
            <a:off x="-1933575" y="-228600"/>
            <a:ext cx="13011150" cy="7315200"/>
          </a:xfrm>
          <a:prstGeom prst="rect">
            <a:avLst/>
          </a:prstGeom>
          <a:noFill/>
        </p:spPr>
      </p:pic>
      <p:sp>
        <p:nvSpPr>
          <p:cNvPr id="2" name="Заголовок 1"/>
          <p:cNvSpPr>
            <a:spLocks noGrp="1"/>
          </p:cNvSpPr>
          <p:nvPr>
            <p:ph type="title"/>
          </p:nvPr>
        </p:nvSpPr>
        <p:spPr>
          <a:xfrm>
            <a:off x="457200" y="274638"/>
            <a:ext cx="8472518" cy="511156"/>
          </a:xfrm>
        </p:spPr>
        <p:txBody>
          <a:bodyPr>
            <a:normAutofit/>
          </a:bodyPr>
          <a:lstStyle/>
          <a:p>
            <a:r>
              <a:rPr lang="ru-RU" sz="2400" b="0" dirty="0" smtClean="0">
                <a:solidFill>
                  <a:schemeClr val="bg1"/>
                </a:solidFill>
              </a:rPr>
              <a:t>Основные задачи спортивной фармакологии</a:t>
            </a:r>
            <a:endParaRPr lang="ru-RU" sz="2400" dirty="0">
              <a:solidFill>
                <a:schemeClr val="bg1"/>
              </a:solidFill>
            </a:endParaRPr>
          </a:p>
        </p:txBody>
      </p:sp>
      <p:sp>
        <p:nvSpPr>
          <p:cNvPr id="3" name="Содержимое 2"/>
          <p:cNvSpPr>
            <a:spLocks noGrp="1"/>
          </p:cNvSpPr>
          <p:nvPr>
            <p:ph idx="1"/>
          </p:nvPr>
        </p:nvSpPr>
        <p:spPr>
          <a:xfrm>
            <a:off x="-357222" y="928670"/>
            <a:ext cx="8229600" cy="4709160"/>
          </a:xfrm>
        </p:spPr>
        <p:txBody>
          <a:bodyPr>
            <a:normAutofit fontScale="70000" lnSpcReduction="20000"/>
          </a:bodyPr>
          <a:lstStyle/>
          <a:p>
            <a:r>
              <a:rPr lang="ru-RU" dirty="0" smtClean="0"/>
              <a:t>1. Повышение спортивной работоспособности спортсменов, т.е. расширение возможностей адаптации (приспособления) организма спортсмена к физическим нагрузкам. Решение этой генеральной задачи фармакологическими средствами возможно непосредственно, за счет применения соответствующих препаратов, а также за счет решения частных задач спортивной фармакологии (2-5).</a:t>
            </a:r>
          </a:p>
          <a:p>
            <a:r>
              <a:rPr lang="ru-RU" dirty="0" smtClean="0"/>
              <a:t>2. Ускорение восстановления функций организма спортсмена, нарушаемых вследствие утомления.</a:t>
            </a:r>
          </a:p>
          <a:p>
            <a:r>
              <a:rPr lang="ru-RU" dirty="0" smtClean="0"/>
              <a:t>3. Ускорение и повышение уровня адаптации организма спортсменов к необычным условиям тренировочной и соревновательной деятельности (среднегорье, влажный и жаркий климат, резкая смена часового пояса при перелетах и вследствие этого возникновение состояния острого </a:t>
            </a:r>
            <a:r>
              <a:rPr lang="ru-RU" dirty="0" err="1" smtClean="0"/>
              <a:t>десинхроноза</a:t>
            </a:r>
            <a:r>
              <a:rPr lang="ru-RU" dirty="0" smtClean="0"/>
              <a:t> и т.п.).</a:t>
            </a:r>
          </a:p>
          <a:p>
            <a:r>
              <a:rPr lang="ru-RU" dirty="0" smtClean="0"/>
              <a:t>4. Коррекция иммунитета, угнетаемого при интенсивных физических нагрузках.</a:t>
            </a:r>
          </a:p>
          <a:p>
            <a:r>
              <a:rPr lang="ru-RU" dirty="0" smtClean="0"/>
              <a:t>5. Лечение различного рода заболеваний, травм, нарушений функций организма, т.е. лечебные цели.</a:t>
            </a:r>
          </a:p>
          <a:p>
            <a:endParaRPr lang="ru-RU" dirty="0"/>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g2.board.com.ua/a/2000382634/wm/5-sportivnoe-pitanie-vitaminyi-gejneryi-protein-i.jpg"/>
          <p:cNvPicPr>
            <a:picLocks noChangeAspect="1" noChangeArrowheads="1"/>
          </p:cNvPicPr>
          <p:nvPr/>
        </p:nvPicPr>
        <p:blipFill>
          <a:blip r:embed="rId2"/>
          <a:srcRect/>
          <a:stretch>
            <a:fillRect/>
          </a:stretch>
        </p:blipFill>
        <p:spPr bwMode="auto">
          <a:xfrm>
            <a:off x="0" y="20073"/>
            <a:ext cx="9144000" cy="6980827"/>
          </a:xfrm>
          <a:prstGeom prst="rect">
            <a:avLst/>
          </a:prstGeom>
          <a:noFill/>
        </p:spPr>
      </p:pic>
      <p:sp>
        <p:nvSpPr>
          <p:cNvPr id="2" name="Заголовок 1"/>
          <p:cNvSpPr>
            <a:spLocks noGrp="1"/>
          </p:cNvSpPr>
          <p:nvPr>
            <p:ph type="title"/>
          </p:nvPr>
        </p:nvSpPr>
        <p:spPr>
          <a:xfrm>
            <a:off x="500034" y="0"/>
            <a:ext cx="8229600" cy="1143000"/>
          </a:xfrm>
        </p:spPr>
        <p:txBody>
          <a:bodyPr/>
          <a:lstStyle/>
          <a:p>
            <a:r>
              <a:rPr lang="ru-RU" dirty="0" smtClean="0"/>
              <a:t>Спортивное питание</a:t>
            </a:r>
            <a:endParaRPr lang="ru-RU" dirty="0"/>
          </a:p>
        </p:txBody>
      </p:sp>
      <p:sp>
        <p:nvSpPr>
          <p:cNvPr id="3" name="Содержимое 2"/>
          <p:cNvSpPr>
            <a:spLocks noGrp="1"/>
          </p:cNvSpPr>
          <p:nvPr>
            <p:ph idx="1"/>
          </p:nvPr>
        </p:nvSpPr>
        <p:spPr>
          <a:xfrm>
            <a:off x="571472" y="1071546"/>
            <a:ext cx="8229600" cy="4709160"/>
          </a:xfrm>
        </p:spPr>
        <p:txBody>
          <a:bodyPr>
            <a:noAutofit/>
          </a:bodyPr>
          <a:lstStyle/>
          <a:p>
            <a:r>
              <a:rPr lang="ru-RU" sz="1600" b="1" i="1" dirty="0" smtClean="0"/>
              <a:t>Спортивное питание</a:t>
            </a:r>
            <a:r>
              <a:rPr lang="ru-RU" sz="1600" i="1" dirty="0" smtClean="0"/>
              <a:t> — это особая группа пищевых продуктов, выпускающаяся, преимущественно, для людей, ведущих активный образ жизни, занимающихся спортом и </a:t>
            </a:r>
            <a:r>
              <a:rPr lang="ru-RU" sz="1600" i="1" dirty="0" smtClean="0">
                <a:hlinkClick r:id="rId3" tooltip="Фитнес"/>
              </a:rPr>
              <a:t>фитнесом</a:t>
            </a:r>
            <a:r>
              <a:rPr lang="ru-RU" sz="1600" i="1" dirty="0" smtClean="0"/>
              <a:t>. Прием спортивного питания направлен, в первую очередь, на улучшение спортивных результатов, повышение силы и выносливости, укрепление здоровья, увеличение объема мышц, нормализацию обмена веществ, достижение оптимальной массы тела, и, в целом, на увеличение качества и продолжительности жизни. В России спортивное питание относят к </a:t>
            </a:r>
            <a:r>
              <a:rPr lang="ru-RU" sz="1600" i="1" dirty="0" smtClean="0">
                <a:hlinkClick r:id="rId4" tooltip="Биологически активные добавки"/>
              </a:rPr>
              <a:t>биологически активным добавкам</a:t>
            </a:r>
            <a:r>
              <a:rPr lang="ru-RU" sz="1600" i="1" dirty="0" smtClean="0"/>
              <a:t>. Спортивное питание разрабатывается и изготавливается на основе научных исследований в различных областях, например, в таких как </a:t>
            </a:r>
            <a:r>
              <a:rPr lang="ru-RU" sz="1600" i="1" dirty="0" smtClean="0">
                <a:hlinkClick r:id="rId5" tooltip="Физиология"/>
              </a:rPr>
              <a:t>физиология</a:t>
            </a:r>
            <a:r>
              <a:rPr lang="ru-RU" sz="1600" i="1" dirty="0" smtClean="0"/>
              <a:t> и </a:t>
            </a:r>
            <a:r>
              <a:rPr lang="ru-RU" sz="1600" i="1" dirty="0" smtClean="0">
                <a:hlinkClick r:id="rId6" tooltip="Диетология"/>
              </a:rPr>
              <a:t>диетология</a:t>
            </a:r>
            <a:r>
              <a:rPr lang="ru-RU" sz="1600" i="1" dirty="0" smtClean="0"/>
              <a:t> и, чаще всего, представляет собой тщательно подобранные по составу концентрированные смеси основных пищевых элементов, специально обработанных для наилучшего усвоения организмом человека. Спортивное питание не имеет ничего общего с </a:t>
            </a:r>
            <a:r>
              <a:rPr lang="ru-RU" sz="1600" i="1" dirty="0" smtClean="0">
                <a:hlinkClick r:id="rId7" tooltip="Допинг"/>
              </a:rPr>
              <a:t>допингом</a:t>
            </a:r>
            <a:r>
              <a:rPr lang="ru-RU" sz="1600" i="1" dirty="0" smtClean="0"/>
              <a:t>, хотя, некоторые добавки содержат кофеин, потребление которого в больших количествах даже запрещено в некоторых видах спорта. По сравнению с обычной едой, на переваривание которой могут уходить часы, спортивные добавки требуют минимальных затрат времени и усилий пищеварения на расщепление и всасывание, при этом многие виды спортивного питания обладают высокой энергетической ценностью. Важно отметить следующее, спортивное питание специалисты причисляют именно к категории добавок, так как его правильное использование представляет собой дополнение к основному рациону, состоящему из обычных продуктов, а не полную их замену</a:t>
            </a:r>
            <a:endParaRPr lang="ru-RU" sz="1600" i="1" dirty="0"/>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9" descr="&amp;ZHcy;&amp;icy;&amp;rcy;&amp;ocy;&amp;scy;&amp;zhcy;&amp;icy;&amp;gcy;&amp;acy;&amp;tcy;&amp;iecy;&amp;lcy;&amp;icy;"/>
          <p:cNvPicPr>
            <a:picLocks noChangeAspect="1" noChangeArrowheads="1"/>
          </p:cNvPicPr>
          <p:nvPr/>
        </p:nvPicPr>
        <p:blipFill>
          <a:blip r:embed="rId2"/>
          <a:srcRect/>
          <a:stretch>
            <a:fillRect/>
          </a:stretch>
        </p:blipFill>
        <p:spPr bwMode="auto">
          <a:xfrm>
            <a:off x="214282" y="4572008"/>
            <a:ext cx="695325" cy="1238250"/>
          </a:xfrm>
          <a:prstGeom prst="rect">
            <a:avLst/>
          </a:prstGeom>
          <a:noFill/>
        </p:spPr>
      </p:pic>
      <p:pic>
        <p:nvPicPr>
          <p:cNvPr id="20487" name="Picture 7" descr="&amp;Dcy;&amp;lcy;&amp;yacy; &amp;chcy;&amp;iecy;&amp;gcy;&amp;ocy; &amp;ncy;&amp;ucy;&amp;zhcy;&amp;iecy;&amp;ncy; &amp;gcy;&amp;iecy;&amp;jcy;&amp;ncy;&amp;iecy;&amp;rcy;. &amp;Scy;&amp;pcy;&amp;ocy;&amp;rcy;&amp;tcy;&amp;icy;&amp;vcy;&amp;ncy;&amp;ocy;&amp;iecy; &amp;pcy;&amp;icy;&amp;tcy;&amp;acy;&amp;ncy;&amp;icy;&amp;iecy;: &amp;gcy;&amp;iecy;&amp;jcy;&amp;ncy;&amp;iecy;&amp;rcy;&amp;ycy;"/>
          <p:cNvPicPr>
            <a:picLocks noChangeAspect="1" noChangeArrowheads="1"/>
          </p:cNvPicPr>
          <p:nvPr/>
        </p:nvPicPr>
        <p:blipFill>
          <a:blip r:embed="rId3"/>
          <a:srcRect/>
          <a:stretch>
            <a:fillRect/>
          </a:stretch>
        </p:blipFill>
        <p:spPr bwMode="auto">
          <a:xfrm>
            <a:off x="214282" y="3286124"/>
            <a:ext cx="714380" cy="1050558"/>
          </a:xfrm>
          <a:prstGeom prst="rect">
            <a:avLst/>
          </a:prstGeom>
          <a:noFill/>
        </p:spPr>
      </p:pic>
      <p:pic>
        <p:nvPicPr>
          <p:cNvPr id="20483" name="Picture 3" descr="http://www.nutriteam.ru/data/big/w_bio_whey.jpg"/>
          <p:cNvPicPr>
            <a:picLocks noChangeAspect="1" noChangeArrowheads="1"/>
          </p:cNvPicPr>
          <p:nvPr/>
        </p:nvPicPr>
        <p:blipFill>
          <a:blip r:embed="rId4" cstate="print"/>
          <a:srcRect/>
          <a:stretch>
            <a:fillRect/>
          </a:stretch>
        </p:blipFill>
        <p:spPr bwMode="auto">
          <a:xfrm>
            <a:off x="214282" y="1928802"/>
            <a:ext cx="708476" cy="1143008"/>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Самые распространённые товары:</a:t>
            </a:r>
            <a:endParaRPr lang="ru-RU" dirty="0"/>
          </a:p>
        </p:txBody>
      </p:sp>
      <p:sp>
        <p:nvSpPr>
          <p:cNvPr id="3" name="Содержимое 2"/>
          <p:cNvSpPr>
            <a:spLocks noGrp="1"/>
          </p:cNvSpPr>
          <p:nvPr>
            <p:ph idx="1"/>
          </p:nvPr>
        </p:nvSpPr>
        <p:spPr>
          <a:xfrm>
            <a:off x="285720" y="1857364"/>
            <a:ext cx="8229600" cy="4709160"/>
          </a:xfrm>
        </p:spPr>
        <p:txBody>
          <a:bodyPr>
            <a:normAutofit fontScale="92500" lnSpcReduction="20000"/>
          </a:bodyPr>
          <a:lstStyle/>
          <a:p>
            <a:r>
              <a:rPr lang="ru-RU" sz="2200" dirty="0" smtClean="0"/>
              <a:t>Протеин</a:t>
            </a:r>
            <a:r>
              <a:rPr lang="ru-RU" sz="1400" dirty="0" smtClean="0"/>
              <a:t>(белок) – бывает сывороточный, казеин, яичный, соевый, растительный. Отличаются они скоростью усвоения. В зависимости от этого протеин принимают в разное время. Сывороточный( скорость усвоения 1,5-2 часа) его в основном принимают с утра , до или после тренировки. </a:t>
            </a:r>
            <a:r>
              <a:rPr lang="ru-RU" sz="1400" dirty="0" err="1" smtClean="0"/>
              <a:t>Козеин</a:t>
            </a:r>
            <a:r>
              <a:rPr lang="ru-RU" sz="1400" dirty="0" smtClean="0"/>
              <a:t>( скорость усвоения 5 – 8 часов) это вид протеина принимают перед сном или между приемами пищи. Соевый или яичный протеин( скорость усвоения 2-3 часа) принимают между приёмами пищи. растительный протеин в качественном спортивном питании не применяется, поэтому нужно тщательно подходить к выбору пищевых добавок.</a:t>
            </a:r>
          </a:p>
          <a:p>
            <a:r>
              <a:rPr lang="ru-RU" sz="2200" b="1" u="sng" dirty="0" err="1" smtClean="0"/>
              <a:t>Гейнер</a:t>
            </a:r>
            <a:r>
              <a:rPr lang="ru-RU" sz="1400" dirty="0" smtClean="0"/>
              <a:t> (от англ. </a:t>
            </a:r>
            <a:r>
              <a:rPr lang="ru-RU" sz="1400" dirty="0" err="1" smtClean="0"/>
              <a:t>Gain</a:t>
            </a:r>
            <a:r>
              <a:rPr lang="ru-RU" sz="1400" dirty="0" smtClean="0"/>
              <a:t> – наращивать) – углеводно-белковая смесь, причем процентное соотношение, как правило, смещено в сторону углеводов (50-75% углеводов и 50-15% белка). В состав </a:t>
            </a:r>
            <a:r>
              <a:rPr lang="ru-RU" sz="1400" dirty="0" err="1" smtClean="0"/>
              <a:t>гейнеров</a:t>
            </a:r>
            <a:r>
              <a:rPr lang="ru-RU" sz="1400" dirty="0" smtClean="0"/>
              <a:t> входит комплекс </a:t>
            </a:r>
            <a:r>
              <a:rPr lang="ru-RU" sz="1400" dirty="0" smtClean="0">
                <a:hlinkClick r:id="rId5" tooltip="Перейти к статье: Углеводы"/>
              </a:rPr>
              <a:t>углеводов</a:t>
            </a:r>
            <a:r>
              <a:rPr lang="ru-RU" sz="1400" dirty="0" smtClean="0"/>
              <a:t> различной сложности и с различным </a:t>
            </a:r>
            <a:r>
              <a:rPr lang="ru-RU" sz="1400" dirty="0" err="1" smtClean="0">
                <a:hlinkClick r:id="rId5" tooltip="Перейти к статье: Углеводы"/>
              </a:rPr>
              <a:t>гликемическим</a:t>
            </a:r>
            <a:r>
              <a:rPr lang="ru-RU" sz="1400" dirty="0" smtClean="0">
                <a:hlinkClick r:id="rId5" tooltip="Перейти к статье: Углеводы"/>
              </a:rPr>
              <a:t> индексом</a:t>
            </a:r>
            <a:r>
              <a:rPr lang="ru-RU" sz="1400" dirty="0" smtClean="0"/>
              <a:t>, что позволяет Вашему организму получать максимальное количество энергии и формирует оптимальный запас </a:t>
            </a:r>
            <a:r>
              <a:rPr lang="ru-RU" sz="1400" dirty="0" smtClean="0">
                <a:hlinkClick r:id="rId6" tooltip="Перейти к статье: Энергетика мышц"/>
              </a:rPr>
              <a:t>гликогена</a:t>
            </a:r>
            <a:r>
              <a:rPr lang="ru-RU" sz="1400" dirty="0" smtClean="0"/>
              <a:t> в мышцах. Также в </a:t>
            </a:r>
            <a:r>
              <a:rPr lang="ru-RU" sz="1400" dirty="0" err="1" smtClean="0"/>
              <a:t>гейнере</a:t>
            </a:r>
            <a:r>
              <a:rPr lang="ru-RU" sz="1400" dirty="0" smtClean="0"/>
              <a:t> содержится </a:t>
            </a:r>
            <a:r>
              <a:rPr lang="ru-RU" sz="1400" dirty="0" smtClean="0">
                <a:hlinkClick r:id="rId7" tooltip="Перейти к статье: Протеины для мышц"/>
              </a:rPr>
              <a:t>протеин</a:t>
            </a:r>
            <a:r>
              <a:rPr lang="ru-RU" sz="1400" dirty="0" smtClean="0"/>
              <a:t> либо смесь различных протеинов, чтобы мышцы спортсмена получали оптимальное количество </a:t>
            </a:r>
            <a:r>
              <a:rPr lang="ru-RU" sz="1400" dirty="0" smtClean="0">
                <a:hlinkClick r:id="rId8" tooltip="Перейти к статье: Аминокислоты"/>
              </a:rPr>
              <a:t>аминокислот</a:t>
            </a:r>
            <a:r>
              <a:rPr lang="ru-RU" sz="1400" dirty="0" smtClean="0"/>
              <a:t> для восстановления после интенсивных тренировок.</a:t>
            </a:r>
          </a:p>
          <a:p>
            <a:r>
              <a:rPr lang="ru-RU" sz="2200" b="1" dirty="0" err="1" smtClean="0"/>
              <a:t>Жиросжигатели</a:t>
            </a:r>
            <a:endParaRPr lang="ru-RU" sz="2200" b="1" dirty="0" smtClean="0"/>
          </a:p>
          <a:p>
            <a:r>
              <a:rPr lang="ru-RU" sz="1400" dirty="0" smtClean="0"/>
              <a:t>Сегодня много рассуждений о том, что такое </a:t>
            </a:r>
            <a:r>
              <a:rPr lang="ru-RU" sz="1400" b="1" u="sng" dirty="0" err="1" smtClean="0"/>
              <a:t>жиросжигатели</a:t>
            </a:r>
            <a:r>
              <a:rPr lang="ru-RU" sz="1400" dirty="0" smtClean="0"/>
              <a:t>, какие </a:t>
            </a:r>
            <a:r>
              <a:rPr lang="ru-RU" sz="1400" dirty="0" err="1" smtClean="0"/>
              <a:t>жиросжигатели</a:t>
            </a:r>
            <a:r>
              <a:rPr lang="ru-RU" sz="1400" dirty="0" smtClean="0"/>
              <a:t> применять, какой </a:t>
            </a:r>
            <a:r>
              <a:rPr lang="ru-RU" sz="1400" dirty="0" err="1" smtClean="0"/>
              <a:t>жиросжигатель</a:t>
            </a:r>
            <a:r>
              <a:rPr lang="ru-RU" sz="1400" dirty="0" smtClean="0"/>
              <a:t> лучше и как правильно организовать их употребление. Вряд ли найдется человек, который равнодушно относится к появлению лишнего жира в своем организме. Во-первых, ожирение может привести к ухудшению здоровья и болезням, таким как: диабет, атеросклероз, сердечные заболевания и т.д. Во-вторых – это просто не красиво.</a:t>
            </a:r>
          </a:p>
          <a:p>
            <a:r>
              <a:rPr lang="ru-RU" sz="1400" dirty="0" smtClean="0"/>
              <a:t>А в бодибилдинге и фитнесе жир – вообще больная тема и спортсмены стараются свести его содержание в организме к минимуму. В погоне за красивой фигурой мы сами разжигаем ажиотаж вокруг </a:t>
            </a:r>
            <a:r>
              <a:rPr lang="ru-RU" sz="1400" dirty="0" err="1" smtClean="0"/>
              <a:t>жиросжигателей</a:t>
            </a:r>
            <a:r>
              <a:rPr lang="ru-RU" sz="1400" dirty="0" smtClean="0"/>
              <a:t>. На фоне всего этого, как грибы после дождя, появляются все новые и новые </a:t>
            </a:r>
            <a:r>
              <a:rPr lang="ru-RU" sz="1400" dirty="0" err="1" smtClean="0">
                <a:hlinkClick r:id="rId9"/>
              </a:rPr>
              <a:t>жиросжигатели</a:t>
            </a:r>
            <a:r>
              <a:rPr lang="ru-RU" sz="1400" dirty="0" smtClean="0"/>
              <a:t>, производители которых обещают чудодейственные результаты в минимальные сроки и, как правило, за отнюдь не минимальные цены.</a:t>
            </a:r>
          </a:p>
          <a:p>
            <a:endParaRPr lang="ru-RU" sz="1400" dirty="0"/>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095070"/>
          </a:xfrm>
        </p:spPr>
        <p:txBody>
          <a:bodyPr>
            <a:normAutofit/>
          </a:bodyPr>
          <a:lstStyle/>
          <a:p>
            <a:r>
              <a:rPr lang="ru-RU" sz="1300" dirty="0" smtClean="0"/>
              <a:t>Эфедрин</a:t>
            </a:r>
          </a:p>
          <a:p>
            <a:r>
              <a:rPr lang="ru-RU" sz="1300" dirty="0" smtClean="0"/>
              <a:t>Как уже говорилось ранее, современные </a:t>
            </a:r>
            <a:r>
              <a:rPr lang="ru-RU" sz="1300" dirty="0" err="1" smtClean="0"/>
              <a:t>жиросжигатели</a:t>
            </a:r>
            <a:r>
              <a:rPr lang="ru-RU" sz="1300" dirty="0" smtClean="0"/>
              <a:t>, обычно состоят из нескольких компонентов, одним из которых может быть эфедрин. В медицине данное вещество применяется для подавления воспалительных процессов и сужения сосудов.</a:t>
            </a:r>
          </a:p>
          <a:p>
            <a:r>
              <a:rPr lang="ru-RU" sz="1300" dirty="0" err="1" smtClean="0"/>
              <a:t>L-Карнитин</a:t>
            </a:r>
            <a:endParaRPr lang="ru-RU" sz="1300" dirty="0" smtClean="0"/>
          </a:p>
          <a:p>
            <a:r>
              <a:rPr lang="ru-RU" sz="1300" dirty="0" smtClean="0"/>
              <a:t>Сегодня </a:t>
            </a:r>
            <a:r>
              <a:rPr lang="ru-RU" sz="1300" dirty="0" err="1" smtClean="0"/>
              <a:t>L-Карнитин</a:t>
            </a:r>
            <a:r>
              <a:rPr lang="ru-RU" sz="1300" dirty="0" smtClean="0"/>
              <a:t> нашел широкое применение в спортивном питании, особенно в </a:t>
            </a:r>
            <a:r>
              <a:rPr lang="ru-RU" sz="1300" dirty="0" err="1" smtClean="0"/>
              <a:t>жиросжигателях</a:t>
            </a:r>
            <a:r>
              <a:rPr lang="ru-RU" sz="1300" dirty="0" smtClean="0"/>
              <a:t>, что обуславливается его «мягким» воздействием на жировые отложения.</a:t>
            </a:r>
          </a:p>
          <a:p>
            <a:r>
              <a:rPr lang="ru-RU" sz="1300" dirty="0" err="1" smtClean="0"/>
              <a:t>L-Карнитин</a:t>
            </a:r>
            <a:r>
              <a:rPr lang="ru-RU" sz="1300" dirty="0" smtClean="0"/>
              <a:t> – природная аминокислота, которая не входит в состав белков. Обладает, сравнительно, мягким анаболическим и </a:t>
            </a:r>
            <a:r>
              <a:rPr lang="ru-RU" sz="1300" dirty="0" err="1" smtClean="0"/>
              <a:t>эргогенным</a:t>
            </a:r>
            <a:r>
              <a:rPr lang="ru-RU" sz="1300" dirty="0" smtClean="0"/>
              <a:t> эффектом.</a:t>
            </a:r>
          </a:p>
          <a:p>
            <a:r>
              <a:rPr lang="ru-RU" sz="1300" dirty="0" smtClean="0"/>
              <a:t>Холин</a:t>
            </a:r>
          </a:p>
          <a:p>
            <a:r>
              <a:rPr lang="ru-RU" sz="1300" dirty="0" smtClean="0"/>
              <a:t>Холин – неотъемлемый элемент здорового питания. Данное вещество еще также известно как витамин N. В достаточных количествах холин содержится в капусте, желтках яиц, шпинате. В спортивном питании холин, чаще всего, применяется в </a:t>
            </a:r>
            <a:r>
              <a:rPr lang="ru-RU" sz="1300" dirty="0" err="1" smtClean="0"/>
              <a:t>жиросжигателях</a:t>
            </a:r>
            <a:r>
              <a:rPr lang="ru-RU" sz="1300" dirty="0" smtClean="0"/>
              <a:t>, как правило, в комплексе с другими компонентами.</a:t>
            </a:r>
          </a:p>
          <a:p>
            <a:r>
              <a:rPr lang="ru-RU" sz="1300" dirty="0" smtClean="0"/>
              <a:t>Инозит (</a:t>
            </a:r>
            <a:r>
              <a:rPr lang="ru-RU" sz="1300" dirty="0" err="1" smtClean="0"/>
              <a:t>Inositol</a:t>
            </a:r>
            <a:r>
              <a:rPr lang="ru-RU" sz="1300" dirty="0" smtClean="0"/>
              <a:t>)</a:t>
            </a:r>
          </a:p>
          <a:p>
            <a:r>
              <a:rPr lang="ru-RU" sz="1300" dirty="0" smtClean="0"/>
              <a:t>Инозит – многоатомный спирт природного происхождения. Находит широкое применение в спортивном питании, конкретно в </a:t>
            </a:r>
            <a:r>
              <a:rPr lang="ru-RU" sz="1300" dirty="0" err="1" smtClean="0"/>
              <a:t>жиросжигателях</a:t>
            </a:r>
            <a:r>
              <a:rPr lang="ru-RU" sz="1300" dirty="0" smtClean="0"/>
              <a:t>. Инозит имеет достаточно интенсивные </a:t>
            </a:r>
            <a:r>
              <a:rPr lang="ru-RU" sz="1300" dirty="0" err="1" smtClean="0"/>
              <a:t>жиросжигающие</a:t>
            </a:r>
            <a:r>
              <a:rPr lang="ru-RU" sz="1300" dirty="0" smtClean="0"/>
              <a:t> свойства, однако для их полноценного проявления требуются весьма высокие дозы вещества. Как правило, инозит используется в комплексе с эфедрином, кофеином, </a:t>
            </a:r>
            <a:r>
              <a:rPr lang="ru-RU" sz="1300" dirty="0" err="1" smtClean="0"/>
              <a:t>гидроксилимонной</a:t>
            </a:r>
            <a:r>
              <a:rPr lang="ru-RU" sz="1300" dirty="0" smtClean="0"/>
              <a:t> кислотой. Существует информация, что инозит ускоряет окисление жирных кислот в митохондриях клеток.</a:t>
            </a:r>
          </a:p>
          <a:p>
            <a:r>
              <a:rPr lang="ru-RU" sz="1300" dirty="0" smtClean="0"/>
              <a:t>Кофеин</a:t>
            </a:r>
          </a:p>
          <a:p>
            <a:r>
              <a:rPr lang="ru-RU" sz="1300" dirty="0" smtClean="0"/>
              <a:t>Сегодня кофеин широко применяется в спорте и, в частности, в бодибилдинге как пищевая добавка, особенно в спортивном питании. Примерно 2% кофеина содержится в листьях чая, 1-2% - в семенах кофе и орехах кола. Также данное вещество может быть получено синтетическим путем. Кофеин обычно применяется в качестве стимулятора нервной системы. Однако он может применяться в </a:t>
            </a:r>
            <a:r>
              <a:rPr lang="ru-RU" sz="1300" dirty="0" err="1" smtClean="0"/>
              <a:t>жиросжигателях</a:t>
            </a:r>
            <a:r>
              <a:rPr lang="ru-RU" sz="1300" dirty="0" smtClean="0"/>
              <a:t> вместе с другими компонентами, усиливая их свойства.</a:t>
            </a:r>
          </a:p>
          <a:p>
            <a:endParaRPr lang="ru-RU" sz="1300" dirty="0"/>
          </a:p>
        </p:txBody>
      </p:sp>
      <p:pic>
        <p:nvPicPr>
          <p:cNvPr id="22530" name="Picture 2" descr="&amp;Ecy;&amp;fcy;&amp;iecy;&amp;dcy;&amp;rcy;&amp;icy;&amp;ncy;. &amp;ZHcy;&amp;icy;&amp;rcy;&amp;ocy;&amp;scy;&amp;zhcy;&amp;icy;&amp;gcy;&amp;acy;&amp;tcy;&amp;iecy;&amp;lcy;&amp;icy;"/>
          <p:cNvPicPr>
            <a:picLocks noChangeAspect="1" noChangeArrowheads="1"/>
          </p:cNvPicPr>
          <p:nvPr/>
        </p:nvPicPr>
        <p:blipFill>
          <a:blip r:embed="rId2"/>
          <a:srcRect/>
          <a:stretch>
            <a:fillRect/>
          </a:stretch>
        </p:blipFill>
        <p:spPr bwMode="auto">
          <a:xfrm>
            <a:off x="357158" y="285728"/>
            <a:ext cx="714348" cy="714380"/>
          </a:xfrm>
          <a:prstGeom prst="rect">
            <a:avLst/>
          </a:prstGeom>
          <a:noFill/>
        </p:spPr>
      </p:pic>
      <p:pic>
        <p:nvPicPr>
          <p:cNvPr id="22534" name="Picture 6" descr="L-&amp;Kcy;&amp;acy;&amp;rcy;&amp;ncy;&amp;icy;&amp;tcy;&amp;icy;&amp;ncy;. &amp;ZHcy;&amp;icy;&amp;rcy;&amp;ocy;&amp;scy;&amp;zhcy;&amp;icy;&amp;gcy;&amp;acy;&amp;tcy;&amp;iecy;&amp;lcy;&amp;icy;"/>
          <p:cNvPicPr>
            <a:picLocks noChangeAspect="1" noChangeArrowheads="1"/>
          </p:cNvPicPr>
          <p:nvPr/>
        </p:nvPicPr>
        <p:blipFill>
          <a:blip r:embed="rId3"/>
          <a:srcRect/>
          <a:stretch>
            <a:fillRect/>
          </a:stretch>
        </p:blipFill>
        <p:spPr bwMode="auto">
          <a:xfrm>
            <a:off x="357158" y="1071546"/>
            <a:ext cx="738189" cy="1143008"/>
          </a:xfrm>
          <a:prstGeom prst="rect">
            <a:avLst/>
          </a:prstGeom>
          <a:noFill/>
        </p:spPr>
      </p:pic>
      <p:pic>
        <p:nvPicPr>
          <p:cNvPr id="22536" name="Picture 8" descr="&amp;KHcy;&amp;ocy;&amp;lcy;&amp;icy;&amp;ncy;. &amp;ZHcy;&amp;icy;&amp;rcy;&amp;ocy;&amp;scy;&amp;zhcy;&amp;icy;&amp;gcy;&amp;acy;&amp;tcy;&amp;iecy;&amp;lcy;&amp;icy;. &amp;Scy;&amp;pcy;&amp;ocy;&amp;rcy;&amp;tcy;&amp;icy;&amp;vcy;&amp;ncy;&amp;ocy;&amp;iecy; &amp;pcy;&amp;icy;&amp;tcy;&amp;acy;&amp;ncy;&amp;icy;&amp;iecy;. &amp;KHcy;&amp;ocy;&amp;lcy;&amp;icy;&amp;ncy; &amp;vcy; &amp;bcy;&amp;ocy;&amp;dcy;&amp;icy;&amp;bcy;&amp;icy;&amp;lcy;&amp;dcy;&amp;icy;&amp;ncy;&amp;gcy;&amp;iecy;"/>
          <p:cNvPicPr>
            <a:picLocks noChangeAspect="1" noChangeArrowheads="1"/>
          </p:cNvPicPr>
          <p:nvPr/>
        </p:nvPicPr>
        <p:blipFill>
          <a:blip r:embed="rId4"/>
          <a:srcRect/>
          <a:stretch>
            <a:fillRect/>
          </a:stretch>
        </p:blipFill>
        <p:spPr bwMode="auto">
          <a:xfrm>
            <a:off x="357158" y="2285992"/>
            <a:ext cx="728663" cy="857256"/>
          </a:xfrm>
          <a:prstGeom prst="rect">
            <a:avLst/>
          </a:prstGeom>
          <a:noFill/>
        </p:spPr>
      </p:pic>
      <p:pic>
        <p:nvPicPr>
          <p:cNvPr id="22538" name="Picture 10" descr="&amp;Icy;&amp;ncy;&amp;ocy;&amp;zcy;&amp;icy;&amp;tcy; (Inositol). &amp;ZHcy;&amp;icy;&amp;rcy;&amp;ocy;&amp;scy;&amp;zhcy;&amp;icy;&amp;gcy;&amp;acy;&amp;tcy;&amp;iecy;&amp;lcy;&amp;icy;. &amp;Scy;&amp;pcy;&amp;ocy;&amp;rcy;&amp;tcy;&amp;icy;&amp;vcy;&amp;ncy;&amp;ocy;&amp;iecy; &amp;pcy;&amp;icy;&amp;tcy;&amp;acy;&amp;ncy;&amp;icy;&amp;iecy;"/>
          <p:cNvPicPr>
            <a:picLocks noChangeAspect="1" noChangeArrowheads="1"/>
          </p:cNvPicPr>
          <p:nvPr/>
        </p:nvPicPr>
        <p:blipFill>
          <a:blip r:embed="rId5"/>
          <a:srcRect/>
          <a:stretch>
            <a:fillRect/>
          </a:stretch>
        </p:blipFill>
        <p:spPr bwMode="auto">
          <a:xfrm>
            <a:off x="357158" y="3214686"/>
            <a:ext cx="714380" cy="1071570"/>
          </a:xfrm>
          <a:prstGeom prst="rect">
            <a:avLst/>
          </a:prstGeom>
          <a:noFill/>
        </p:spPr>
      </p:pic>
      <p:pic>
        <p:nvPicPr>
          <p:cNvPr id="22540" name="Picture 12" descr="&amp;Kcy;&amp;ocy;&amp;fcy;&amp;iecy;&amp;icy;&amp;ncy;. &amp;ZHcy;&amp;icy;&amp;rcy;&amp;ocy;&amp;scy;&amp;zhcy;&amp;icy;&amp;gcy;&amp;acy;&amp;tcy;&amp;iecy;&amp;lcy;&amp;softcy;"/>
          <p:cNvPicPr>
            <a:picLocks noChangeAspect="1" noChangeArrowheads="1"/>
          </p:cNvPicPr>
          <p:nvPr/>
        </p:nvPicPr>
        <p:blipFill>
          <a:blip r:embed="rId6"/>
          <a:srcRect/>
          <a:stretch>
            <a:fillRect/>
          </a:stretch>
        </p:blipFill>
        <p:spPr bwMode="auto">
          <a:xfrm>
            <a:off x="357158" y="4357694"/>
            <a:ext cx="728663" cy="1238250"/>
          </a:xfrm>
          <a:prstGeom prst="rect">
            <a:avLst/>
          </a:prstGeom>
          <a:noFill/>
        </p:spPr>
      </p:pic>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23632"/>
          </a:xfrm>
        </p:spPr>
        <p:txBody>
          <a:bodyPr>
            <a:normAutofit fontScale="92500" lnSpcReduction="20000"/>
          </a:bodyPr>
          <a:lstStyle/>
          <a:p>
            <a:r>
              <a:rPr lang="ru-RU" sz="1300" dirty="0" smtClean="0"/>
              <a:t>Креатин - широко применяется в современном спортивном питании. Его добавляют в протеины, гейнеры и другие добавки. Однако креатин, зачастую, применяется отдельно в виде креатин моногидрата и других формах. Дополнительный прием креатина повышает взрывную силу мышц и обеспечивает быстрое восстановление их энергетического потенциала.</a:t>
            </a:r>
          </a:p>
          <a:p>
            <a:r>
              <a:rPr lang="ru-RU" sz="1400" b="1" dirty="0" smtClean="0"/>
              <a:t>Действие креатина</a:t>
            </a:r>
          </a:p>
          <a:p>
            <a:r>
              <a:rPr lang="ru-RU" sz="1400" dirty="0" smtClean="0"/>
              <a:t>Основное действие креатина сводится к тому, что он способствует накоплению в мышцах молекул </a:t>
            </a:r>
            <a:r>
              <a:rPr lang="ru-RU" sz="1400" dirty="0" smtClean="0">
                <a:hlinkClick r:id="rId2" tooltip="Перейти к статье: Строение клетки"/>
              </a:rPr>
              <a:t>АТФ</a:t>
            </a:r>
            <a:r>
              <a:rPr lang="ru-RU" sz="1400" dirty="0" smtClean="0"/>
              <a:t> – основного источника энергии. В результате этого повышается взрывная сила на тренировках, т.е. Ваши мышцы получают возможность совершать более мощные, интенсивные, кратковременные усилия, что повышает результативность тренировок. Также </a:t>
            </a:r>
            <a:r>
              <a:rPr lang="ru-RU" sz="1400" b="1" dirty="0" smtClean="0"/>
              <a:t>действие креатина</a:t>
            </a:r>
            <a:r>
              <a:rPr lang="ru-RU" sz="1400" dirty="0" smtClean="0"/>
              <a:t> сводится к ускоренному восстановлению энергетического потенциала мышц после прекращения нагрузки.</a:t>
            </a:r>
          </a:p>
          <a:p>
            <a:endParaRPr lang="ru-RU" sz="1400" dirty="0" smtClean="0"/>
          </a:p>
          <a:p>
            <a:r>
              <a:rPr lang="ru-RU" sz="1400" dirty="0" smtClean="0"/>
              <a:t>Энергетики- Что такое </a:t>
            </a:r>
            <a:r>
              <a:rPr lang="ru-RU" sz="1400" b="1" u="sng" dirty="0" smtClean="0"/>
              <a:t>энергетики</a:t>
            </a:r>
            <a:r>
              <a:rPr lang="ru-RU" sz="1400" dirty="0" smtClean="0"/>
              <a:t>? Не стоит путать их с допингом, стероидами, «химией» либо другими «</a:t>
            </a:r>
            <a:r>
              <a:rPr lang="ru-RU" sz="1400" dirty="0" err="1" smtClean="0"/>
              <a:t>пугалками</a:t>
            </a:r>
            <a:r>
              <a:rPr lang="ru-RU" sz="1400" dirty="0" smtClean="0"/>
              <a:t>». Энергетики в спортивном питании – это, как правило, углеводные либо углеводно-белковые смеси, основой которых являются углеводы с различной длиной цепи (обычно </a:t>
            </a:r>
            <a:r>
              <a:rPr lang="ru-RU" sz="1400" dirty="0" err="1" smtClean="0"/>
              <a:t>мальтодекстрин</a:t>
            </a:r>
            <a:r>
              <a:rPr lang="ru-RU" sz="1400" dirty="0" smtClean="0"/>
              <a:t>, глюкоза, фруктоза и др.). В статье Углеводы мы подробно рассматривали свойства этих питательных веществ. </a:t>
            </a:r>
            <a:r>
              <a:rPr lang="ru-RU" sz="1400" b="1" dirty="0" smtClean="0"/>
              <a:t>Энергетики</a:t>
            </a:r>
            <a:r>
              <a:rPr lang="ru-RU" sz="1400" dirty="0" smtClean="0"/>
              <a:t> повышают Ваш энергетический потенциал и выносливость во время тренировок. В принципе, гейнеры с высоким содержанием различных углеводов также можно считать энергетиками, однако энергетики стоит, все же, выделить в отдельную группу спортивного питания.</a:t>
            </a:r>
          </a:p>
          <a:p>
            <a:r>
              <a:rPr lang="ru-RU" sz="1400" dirty="0" smtClean="0"/>
              <a:t>Зачастую, производители включают в состав энергетиков различные стимулирующие вещества, такие как экстракт </a:t>
            </a:r>
            <a:r>
              <a:rPr lang="ru-RU" sz="1400" dirty="0" err="1" smtClean="0"/>
              <a:t>гуараны</a:t>
            </a:r>
            <a:r>
              <a:rPr lang="ru-RU" sz="1400" dirty="0" smtClean="0"/>
              <a:t>, кофеин, </a:t>
            </a:r>
            <a:r>
              <a:rPr lang="ru-RU" sz="1400" dirty="0" err="1" smtClean="0"/>
              <a:t>йохимбе</a:t>
            </a:r>
            <a:r>
              <a:rPr lang="ru-RU" sz="1400" dirty="0" smtClean="0"/>
              <a:t>, инозин и др., которые обладают тонизирующим эффектом. Стоит отметить, что вышеупомянутые вещества могут быть представлены и в виде отдельных энергетических добавок. Также хорошие энергетики обогащены </a:t>
            </a:r>
            <a:r>
              <a:rPr lang="ru-RU" sz="1400" dirty="0" smtClean="0">
                <a:hlinkClick r:id="rId3" tooltip="Перейти к статье: Витамины"/>
              </a:rPr>
              <a:t>витаминами</a:t>
            </a:r>
            <a:r>
              <a:rPr lang="ru-RU" sz="1400" dirty="0" smtClean="0"/>
              <a:t>, </a:t>
            </a:r>
            <a:r>
              <a:rPr lang="ru-RU" sz="1400" dirty="0" smtClean="0">
                <a:hlinkClick r:id="rId4" tooltip="Перейти к статье: Минеральные вещества"/>
              </a:rPr>
              <a:t>минералами</a:t>
            </a:r>
            <a:r>
              <a:rPr lang="ru-RU" sz="1400" dirty="0" smtClean="0"/>
              <a:t>, </a:t>
            </a:r>
            <a:r>
              <a:rPr lang="ru-RU" sz="1400" dirty="0" smtClean="0">
                <a:hlinkClick r:id="rId5" tooltip="Перейти к статье: Аминокислоты"/>
              </a:rPr>
              <a:t>аминокислотами</a:t>
            </a:r>
            <a:r>
              <a:rPr lang="ru-RU" sz="1400" dirty="0" smtClean="0"/>
              <a:t>, </a:t>
            </a:r>
            <a:r>
              <a:rPr lang="ru-RU" sz="1400" dirty="0" smtClean="0">
                <a:hlinkClick r:id="rId6" tooltip="Перейти к статье: Жиры"/>
              </a:rPr>
              <a:t>полиненасыщенными жирами</a:t>
            </a:r>
            <a:r>
              <a:rPr lang="ru-RU" sz="1400" dirty="0" smtClean="0"/>
              <a:t> и т.д.</a:t>
            </a:r>
          </a:p>
          <a:p>
            <a:r>
              <a:rPr lang="ru-RU" sz="1400" b="1" dirty="0" smtClean="0"/>
              <a:t>Действие энергетиков</a:t>
            </a:r>
          </a:p>
          <a:p>
            <a:r>
              <a:rPr lang="ru-RU" sz="1400" dirty="0" smtClean="0"/>
              <a:t>Как уже было сказано, </a:t>
            </a:r>
            <a:r>
              <a:rPr lang="ru-RU" sz="1400" dirty="0" smtClean="0">
                <a:hlinkClick r:id="rId7"/>
              </a:rPr>
              <a:t>спортивные энергетики</a:t>
            </a:r>
            <a:r>
              <a:rPr lang="ru-RU" sz="1400" dirty="0" smtClean="0"/>
              <a:t> позволяют Вам выйти за рамки Вашего обычного энергетического состояния, что повышает результативность тренировок.</a:t>
            </a:r>
          </a:p>
          <a:p>
            <a:r>
              <a:rPr lang="ru-RU" sz="1400" dirty="0" smtClean="0"/>
              <a:t>Благодаря оптимальному сочетанию углеводов различной сложности, данные пищевые добавки обеспечивают равномерную энергетическую подпитку в течение тренировки, снижают усталость и утомление. Кроме того, они предотвращают использование белков в качестве источника энергии и стимулируют выработку инсулина.</a:t>
            </a:r>
          </a:p>
          <a:p>
            <a:r>
              <a:rPr lang="ru-RU" sz="1400" b="1" dirty="0" smtClean="0"/>
              <a:t>Как принимать энергетики</a:t>
            </a:r>
          </a:p>
          <a:p>
            <a:r>
              <a:rPr lang="ru-RU" sz="1400" dirty="0" smtClean="0"/>
              <a:t>Энергетики целесообразно принимать между приемами пищи перед тренировкой. Не рекомендуется принимать энергетики перед сном и в не тренировочные дни, т.к. это может привести к повышенному образованию жировой ткани.</a:t>
            </a:r>
          </a:p>
          <a:p>
            <a:endParaRPr lang="ru-RU" sz="1300" dirty="0"/>
          </a:p>
        </p:txBody>
      </p:sp>
      <p:pic>
        <p:nvPicPr>
          <p:cNvPr id="21506" name="Picture 2" descr="http://www.tvoytrening.ru/images/stories/pictures/mini/55.jpg"/>
          <p:cNvPicPr>
            <a:picLocks noChangeAspect="1" noChangeArrowheads="1"/>
          </p:cNvPicPr>
          <p:nvPr/>
        </p:nvPicPr>
        <p:blipFill>
          <a:blip r:embed="rId8"/>
          <a:srcRect/>
          <a:stretch>
            <a:fillRect/>
          </a:stretch>
        </p:blipFill>
        <p:spPr bwMode="auto">
          <a:xfrm>
            <a:off x="285720" y="357166"/>
            <a:ext cx="809625" cy="1238250"/>
          </a:xfrm>
          <a:prstGeom prst="rect">
            <a:avLst/>
          </a:prstGeom>
          <a:noFill/>
        </p:spPr>
      </p:pic>
      <p:pic>
        <p:nvPicPr>
          <p:cNvPr id="21508" name="Picture 4" descr="http://im3-tub-ru.yandex.net/i?id=599238676-19-72&amp;n=21"/>
          <p:cNvPicPr>
            <a:picLocks noChangeAspect="1" noChangeArrowheads="1"/>
          </p:cNvPicPr>
          <p:nvPr/>
        </p:nvPicPr>
        <p:blipFill>
          <a:blip r:embed="rId9"/>
          <a:srcRect/>
          <a:stretch>
            <a:fillRect/>
          </a:stretch>
        </p:blipFill>
        <p:spPr bwMode="auto">
          <a:xfrm>
            <a:off x="214282" y="2357430"/>
            <a:ext cx="928662" cy="1214446"/>
          </a:xfrm>
          <a:prstGeom prst="rect">
            <a:avLst/>
          </a:prstGeom>
          <a:noFill/>
        </p:spPr>
      </p:pic>
    </p:spTree>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264</TotalTime>
  <Words>1584</Words>
  <Application>Microsoft Office PowerPoint</Application>
  <PresentationFormat>Экран (4:3)</PresentationFormat>
  <Paragraphs>74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Презентация PowerPoint</vt:lpstr>
      <vt:lpstr>Презентация PowerPoint</vt:lpstr>
      <vt:lpstr>Бодибилдинг Долгое время в железной игре было два лагеря: те, кто стремились к увеличению объема и жесткости мышц и те, кто ставили своей целью поднятие тяжелых весов. Однако, в последнее время можно увидеть и третий лагерь - те, кто комбинируют самое лучшее из этих двух подходов к тренингу.</vt:lpstr>
      <vt:lpstr>Питание спортсменов.</vt:lpstr>
      <vt:lpstr>Основные задачи спортивной фармакологии</vt:lpstr>
      <vt:lpstr>Спортивное питание</vt:lpstr>
      <vt:lpstr>Самые распространённые товары:</vt:lpstr>
      <vt:lpstr>Презентация PowerPoint</vt:lpstr>
      <vt:lpstr>Презентация PowerPoint</vt:lpstr>
      <vt:lpstr>Спортивное питание: польза или вред?</vt:lpstr>
      <vt:lpstr>Этапы работы над проектом:</vt:lpstr>
      <vt:lpstr>Ссылки:</vt:lpstr>
    </vt:vector>
  </TitlesOfParts>
  <Company>NGPU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Компьют</dc:creator>
  <cp:lastModifiedBy>Никита</cp:lastModifiedBy>
  <cp:revision>23</cp:revision>
  <dcterms:created xsi:type="dcterms:W3CDTF">2012-11-12T11:05:15Z</dcterms:created>
  <dcterms:modified xsi:type="dcterms:W3CDTF">2013-01-21T17:20:28Z</dcterms:modified>
</cp:coreProperties>
</file>