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61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D03A1"/>
    <a:srgbClr val="B6BDD2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E8034E78-7F5D-4C2E-B375-FC64B27BC917}" styleName="Темный стиль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3298" autoAdjust="0"/>
  </p:normalViewPr>
  <p:slideViewPr>
    <p:cSldViewPr>
      <p:cViewPr varScale="1">
        <p:scale>
          <a:sx n="69" d="100"/>
          <a:sy n="69" d="100"/>
        </p:scale>
        <p:origin x="-5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3314700"/>
          </a:xfrm>
        </p:spPr>
        <p:txBody>
          <a:bodyPr/>
          <a:lstStyle>
            <a:lvl1pPr algn="ctr">
              <a:defRPr sz="44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101013" y="6245225"/>
            <a:ext cx="585787" cy="476250"/>
          </a:xfrm>
        </p:spPr>
        <p:txBody>
          <a:bodyPr/>
          <a:lstStyle>
            <a:lvl1pPr>
              <a:defRPr/>
            </a:lvl1pPr>
          </a:lstStyle>
          <a:p>
            <a:fld id="{09C4CF26-746F-47D2-BF51-60BE4F61AF9B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2902BB-B11A-4067-A40A-D9D61C386D4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975"/>
            <a:ext cx="2057400" cy="60721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3975"/>
            <a:ext cx="6019800" cy="60721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98ED9D-05C2-4378-A305-C652D5030E9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12686A-2E40-4A05-9723-2CEFC97E078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73415F-B7BE-4F95-B91C-CA6D96FDF3E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027A7E-C627-46CE-B206-D933764BE10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EFEA0C-8EB9-4C4F-B3FA-30BD7C65460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62A5EA-55C6-47FE-AF10-8ED088E85D3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D9D42C-699B-4797-9943-9D2AAD9AF9F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6B1735-31B7-4752-97BA-D6FD3B0F6F2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0EF89D-C108-40C2-A15D-97A71E9279C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3975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53188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79725" y="6453188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40763" y="6453188"/>
            <a:ext cx="5397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000">
                <a:solidFill>
                  <a:schemeClr val="bg1"/>
                </a:solidFill>
              </a:defRPr>
            </a:lvl1pPr>
          </a:lstStyle>
          <a:p>
            <a:fld id="{D560ECFC-7A51-43B0-9638-8AF0C2198483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8"/>
          <p:cNvSpPr>
            <a:spLocks noGrp="1" noChangeArrowheads="1"/>
          </p:cNvSpPr>
          <p:nvPr>
            <p:ph type="ctrTitle"/>
          </p:nvPr>
        </p:nvSpPr>
        <p:spPr>
          <a:xfrm>
            <a:off x="2771775" y="3033713"/>
            <a:ext cx="6229350" cy="1835150"/>
          </a:xfrm>
        </p:spPr>
        <p:txBody>
          <a:bodyPr/>
          <a:lstStyle/>
          <a:p>
            <a:pPr algn="l"/>
            <a:r>
              <a:rPr lang="ru-RU" sz="3600" dirty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Проект по теме </a:t>
            </a:r>
            <a:r>
              <a:rPr lang="en-US" sz="3600" dirty="0" err="1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Россия</a:t>
            </a:r>
            <a:r>
              <a:rPr lang="en-US" sz="3600" dirty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 в </a:t>
            </a:r>
            <a:r>
              <a:rPr lang="en-US" sz="3600" dirty="0" err="1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первой</a:t>
            </a:r>
            <a:r>
              <a:rPr lang="en-US" sz="3600" dirty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sz="3600" dirty="0" err="1" smtClean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половин</a:t>
            </a:r>
            <a:r>
              <a:rPr lang="ru-RU" sz="3600" dirty="0" err="1" smtClean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е</a:t>
            </a:r>
            <a:r>
              <a:rPr lang="en-US" sz="3600" dirty="0" smtClean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US" sz="3600" dirty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19 века</a:t>
            </a:r>
            <a:endParaRPr lang="ru-RU" sz="3600" dirty="0"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786182" y="5072074"/>
            <a:ext cx="53578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Авторы: </a:t>
            </a:r>
            <a:r>
              <a:rPr lang="ru-RU" sz="2400" dirty="0" err="1" smtClean="0">
                <a:solidFill>
                  <a:schemeClr val="bg1"/>
                </a:solidFill>
              </a:rPr>
              <a:t>Усихина</a:t>
            </a:r>
            <a:r>
              <a:rPr lang="ru-RU" sz="2400" dirty="0" smtClean="0">
                <a:solidFill>
                  <a:schemeClr val="bg1"/>
                </a:solidFill>
              </a:rPr>
              <a:t> Екатерина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Аболемова</a:t>
            </a:r>
            <a:r>
              <a:rPr lang="ru-RU" sz="2400" dirty="0" smtClean="0">
                <a:solidFill>
                  <a:schemeClr val="bg1"/>
                </a:solidFill>
              </a:rPr>
              <a:t> Дарья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3975"/>
            <a:ext cx="9144000" cy="1143000"/>
          </a:xfrm>
        </p:spPr>
        <p:txBody>
          <a:bodyPr/>
          <a:lstStyle/>
          <a:p>
            <a:pPr algn="ctr"/>
            <a:r>
              <a:rPr lang="ru-RU" sz="3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Какие основные события повлияли на развитие </a:t>
            </a:r>
            <a:r>
              <a:rPr lang="en-US" sz="3200" dirty="0" err="1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Росси</a:t>
            </a:r>
            <a:r>
              <a:rPr lang="ru-RU" sz="3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и</a:t>
            </a:r>
            <a:r>
              <a:rPr lang="en-US" sz="3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3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в </a:t>
            </a:r>
            <a:r>
              <a:rPr lang="en-US" sz="3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перво</a:t>
            </a:r>
            <a:r>
              <a:rPr lang="ru-RU" sz="3200" dirty="0" err="1"/>
              <a:t>й</a:t>
            </a:r>
            <a:r>
              <a:rPr lang="en-US" sz="3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половин</a:t>
            </a:r>
            <a:r>
              <a:rPr lang="ru-RU" sz="3200" dirty="0"/>
              <a:t>е</a:t>
            </a:r>
            <a:r>
              <a:rPr lang="en-US" sz="3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19 </a:t>
            </a:r>
            <a:r>
              <a:rPr lang="en-US" sz="3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века</a:t>
            </a:r>
            <a:r>
              <a:rPr lang="ru-RU" sz="3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?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Возможные ответы учащихся:</a:t>
            </a:r>
          </a:p>
          <a:p>
            <a:r>
              <a:rPr lang="ru-RU" dirty="0" smtClean="0"/>
              <a:t>Восстание декабристов;</a:t>
            </a:r>
          </a:p>
          <a:p>
            <a:r>
              <a:rPr lang="ru-RU" dirty="0" smtClean="0"/>
              <a:t>Отечественная война 1812 года;</a:t>
            </a:r>
          </a:p>
          <a:p>
            <a:r>
              <a:rPr lang="ru-RU" dirty="0" smtClean="0"/>
              <a:t>Убийство царя Павла </a:t>
            </a:r>
            <a:r>
              <a:rPr lang="en-US" dirty="0" smtClean="0"/>
              <a:t>I</a:t>
            </a:r>
            <a:r>
              <a:rPr lang="ru-RU" dirty="0" smtClean="0"/>
              <a:t>;</a:t>
            </a:r>
          </a:p>
          <a:p>
            <a:r>
              <a:rPr lang="ru-RU" dirty="0" smtClean="0"/>
              <a:t>Политика нового царя Александра </a:t>
            </a:r>
            <a:r>
              <a:rPr lang="en-US" dirty="0" smtClean="0"/>
              <a:t>I</a:t>
            </a:r>
            <a:r>
              <a:rPr lang="ru-RU" dirty="0" smtClean="0"/>
              <a:t>;</a:t>
            </a:r>
          </a:p>
          <a:p>
            <a:r>
              <a:rPr lang="ru-RU" dirty="0" smtClean="0"/>
              <a:t>Возникновение тайных обществ.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800" dirty="0"/>
              <a:t>.</a:t>
            </a:r>
          </a:p>
        </p:txBody>
      </p:sp>
      <p:sp>
        <p:nvSpPr>
          <p:cNvPr id="7" name="Облако 6"/>
          <p:cNvSpPr/>
          <p:nvPr/>
        </p:nvSpPr>
        <p:spPr>
          <a:xfrm>
            <a:off x="3000364" y="2571744"/>
            <a:ext cx="3000396" cy="1785950"/>
          </a:xfrm>
          <a:prstGeom prst="cloud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>
                    <a:lumMod val="75000"/>
                  </a:schemeClr>
                </a:solidFill>
              </a:rPr>
              <a:t>Вопросы для обсуждения</a:t>
            </a:r>
            <a:endParaRPr lang="ru-RU" sz="2400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10" name="Овальная выноска 9"/>
          <p:cNvSpPr/>
          <p:nvPr/>
        </p:nvSpPr>
        <p:spPr>
          <a:xfrm>
            <a:off x="285720" y="1357298"/>
            <a:ext cx="2643206" cy="1643074"/>
          </a:xfrm>
          <a:prstGeom prst="wedgeEllipseCallout">
            <a:avLst>
              <a:gd name="adj1" fmla="val 52428"/>
              <a:gd name="adj2" fmla="val 42439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endParaRPr lang="ru-RU" sz="1600" b="1" dirty="0"/>
          </a:p>
        </p:txBody>
      </p:sp>
      <p:sp>
        <p:nvSpPr>
          <p:cNvPr id="11" name="Овальная выноска 10"/>
          <p:cNvSpPr/>
          <p:nvPr/>
        </p:nvSpPr>
        <p:spPr>
          <a:xfrm>
            <a:off x="6143636" y="1428736"/>
            <a:ext cx="2643206" cy="1428760"/>
          </a:xfrm>
          <a:prstGeom prst="wedgeEllipseCallout">
            <a:avLst>
              <a:gd name="adj1" fmla="val -42729"/>
              <a:gd name="adj2" fmla="val 59855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ьная выноска 11"/>
          <p:cNvSpPr/>
          <p:nvPr/>
        </p:nvSpPr>
        <p:spPr>
          <a:xfrm>
            <a:off x="214282" y="3929066"/>
            <a:ext cx="2643206" cy="1571636"/>
          </a:xfrm>
          <a:prstGeom prst="wedgeEllipseCallout">
            <a:avLst>
              <a:gd name="adj1" fmla="val 56621"/>
              <a:gd name="adj2" fmla="val -4539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ьная выноска 12"/>
          <p:cNvSpPr/>
          <p:nvPr/>
        </p:nvSpPr>
        <p:spPr>
          <a:xfrm>
            <a:off x="6143636" y="3857628"/>
            <a:ext cx="2714644" cy="1500198"/>
          </a:xfrm>
          <a:prstGeom prst="wedgeEllipseCallout">
            <a:avLst>
              <a:gd name="adj1" fmla="val -60872"/>
              <a:gd name="adj2" fmla="val -48322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71472" y="1643050"/>
            <a:ext cx="23574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dirty="0" smtClean="0"/>
              <a:t>Как изменилась систематизация законодательства?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214282" y="4214818"/>
            <a:ext cx="27146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dirty="0" smtClean="0"/>
              <a:t>Какое было распространение идей конституционализма? </a:t>
            </a:r>
          </a:p>
          <a:p>
            <a:pPr algn="ctr"/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929322" y="1643050"/>
            <a:ext cx="28106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dirty="0"/>
              <a:t>Какова теория «официальной народности»?  </a:t>
            </a:r>
          </a:p>
          <a:p>
            <a:pPr algn="ctr"/>
            <a:endParaRPr lang="ru-RU" dirty="0"/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Times New Roman" pitchFamily="18" charset="0"/>
                <a:cs typeface="Neo Sans Intel"/>
              </a:rPr>
              <a:t>Какого Европейское влияние на российское общество?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Times New Roman" pitchFamily="18" charset="0"/>
                <a:cs typeface="Neo Sans Intel" charset="0"/>
              </a:rPr>
              <a:t>Какого Европейское влияние на российское общество?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Times New Roman" pitchFamily="18" charset="0"/>
                <a:cs typeface="Neo Sans Intel" charset="0"/>
              </a:rPr>
              <a:t>Какого Европейское влияние на российское общество?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Times New Roman" pitchFamily="18" charset="0"/>
                <a:cs typeface="Neo Sans Intel" charset="0"/>
              </a:rPr>
              <a:t>Какого Европейское влияние на российское общество?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Times New Roman" pitchFamily="18" charset="0"/>
                <a:cs typeface="Neo Sans Intel" charset="0"/>
              </a:rPr>
              <a:t>Какого Европейское влияние на российское общество?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143636" y="4143380"/>
            <a:ext cx="27020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dirty="0"/>
              <a:t>Какого Европейское влияние на российское общество? </a:t>
            </a:r>
          </a:p>
          <a:p>
            <a:pPr algn="ctr"/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4" name="Овальная выноска 23"/>
          <p:cNvSpPr/>
          <p:nvPr/>
        </p:nvSpPr>
        <p:spPr>
          <a:xfrm>
            <a:off x="3214678" y="428604"/>
            <a:ext cx="2786082" cy="1500198"/>
          </a:xfrm>
          <a:prstGeom prst="wedgeEllipseCallout">
            <a:avLst>
              <a:gd name="adj1" fmla="val -900"/>
              <a:gd name="adj2" fmla="val 76143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ьная выноска 24"/>
          <p:cNvSpPr/>
          <p:nvPr/>
        </p:nvSpPr>
        <p:spPr>
          <a:xfrm>
            <a:off x="3143240" y="4786322"/>
            <a:ext cx="2786082" cy="1428760"/>
          </a:xfrm>
          <a:prstGeom prst="wedgeEllipseCallout">
            <a:avLst>
              <a:gd name="adj1" fmla="val -4061"/>
              <a:gd name="adj2" fmla="val -7228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TextBox 25"/>
          <p:cNvSpPr txBox="1"/>
          <p:nvPr/>
        </p:nvSpPr>
        <p:spPr>
          <a:xfrm>
            <a:off x="3214678" y="571481"/>
            <a:ext cx="26432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Какое было нарастание кризиса традиционного общества?</a:t>
            </a:r>
            <a:endParaRPr lang="ru-RU" dirty="0"/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Times New Roman" pitchFamily="18" charset="0"/>
                <a:cs typeface="Neo Sans Intel"/>
              </a:rPr>
              <a:t>Каковы попытки укрепления абсолютизма в первой половине XIX в.?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143240" y="4857760"/>
            <a:ext cx="283073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dirty="0"/>
              <a:t>Каковы попытки укрепления абсолютизма в первой половине XIX в.? 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На какие вопросы мы будем искать ответы: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Какие разногласия существовали между славянофилами и западниками?</a:t>
            </a:r>
          </a:p>
          <a:p>
            <a:pPr lvl="0"/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Как изменился мир после Отечественной войны?</a:t>
            </a:r>
          </a:p>
          <a:p>
            <a:pPr lvl="0"/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Какое влияние было декабристов на общество?</a:t>
            </a:r>
          </a:p>
          <a:p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Как складывалось международное отношение в первой половине 19 века?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Разделимся на группы:</a:t>
            </a:r>
            <a:endParaRPr lang="ru-RU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160524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3400420"/>
                <a:gridCol w="4829180"/>
              </a:tblGrid>
              <a:tr h="70866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Группа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Проблемный вопрос</a:t>
                      </a:r>
                      <a:endParaRPr lang="ru-RU" dirty="0"/>
                    </a:p>
                  </a:txBody>
                  <a:tcPr/>
                </a:tc>
              </a:tr>
              <a:tr h="708662">
                <a:tc>
                  <a:txBody>
                    <a:bodyPr/>
                    <a:lstStyle/>
                    <a:p>
                      <a:r>
                        <a:rPr lang="ru-RU" dirty="0" smtClean="0"/>
                        <a:t>Конфликтологи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Какие разногласия существовали между славянофилами и западниками?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708662">
                <a:tc>
                  <a:txBody>
                    <a:bodyPr/>
                    <a:lstStyle/>
                    <a:p>
                      <a:r>
                        <a:rPr lang="ru-RU" dirty="0" smtClean="0"/>
                        <a:t>Военные аналитики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Как изменился мир после Отечественной войны?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708662">
                <a:tc>
                  <a:txBody>
                    <a:bodyPr/>
                    <a:lstStyle/>
                    <a:p>
                      <a:r>
                        <a:rPr lang="ru-RU" dirty="0" smtClean="0"/>
                        <a:t>Декабристы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Какое влияние было декабристов на общество?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708662">
                <a:tc>
                  <a:txBody>
                    <a:bodyPr/>
                    <a:lstStyle/>
                    <a:p>
                      <a:r>
                        <a:rPr lang="ru-RU" dirty="0" smtClean="0"/>
                        <a:t>Политики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Как складывалось международное отношение в первой половине 19 века?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Форма представления результата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Презентация</a:t>
            </a:r>
          </a:p>
          <a:p>
            <a:r>
              <a:rPr lang="ru-RU" dirty="0" smtClean="0"/>
              <a:t>Публикация</a:t>
            </a:r>
          </a:p>
          <a:p>
            <a:r>
              <a:rPr lang="ru-RU" dirty="0" smtClean="0"/>
              <a:t>Вики - статья</a:t>
            </a:r>
          </a:p>
          <a:p>
            <a:r>
              <a:rPr lang="ru-RU" dirty="0" smtClean="0"/>
              <a:t>Блок</a:t>
            </a:r>
          </a:p>
          <a:p>
            <a:r>
              <a:rPr lang="ru-RU" dirty="0" smtClean="0"/>
              <a:t>Сайт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pPr algn="ctr"/>
            <a:r>
              <a:rPr lang="ru-RU" b="1" dirty="0" smtClean="0"/>
              <a:t>Этапы работы над проектом: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 </a:t>
            </a:r>
            <a:r>
              <a:rPr lang="ru-RU" sz="2400" dirty="0" smtClean="0"/>
              <a:t>Продолжительность проекта 3 недели:</a:t>
            </a:r>
          </a:p>
          <a:p>
            <a:r>
              <a:rPr lang="ru-RU" sz="2400" dirty="0" smtClean="0"/>
              <a:t>1 </a:t>
            </a:r>
            <a:r>
              <a:rPr lang="ru-RU" sz="2400" dirty="0" smtClean="0"/>
              <a:t>неделя – определение цели и задач исследования, </a:t>
            </a:r>
            <a:r>
              <a:rPr lang="ru-RU" sz="2400" dirty="0" smtClean="0"/>
              <a:t>создание </a:t>
            </a:r>
            <a:r>
              <a:rPr lang="ru-RU" sz="2400" dirty="0" smtClean="0"/>
              <a:t>групп, </a:t>
            </a:r>
            <a:r>
              <a:rPr lang="ru-RU" sz="2400" dirty="0" smtClean="0"/>
              <a:t>подбор информации</a:t>
            </a:r>
            <a:endParaRPr lang="ru-RU" sz="2400" dirty="0" smtClean="0"/>
          </a:p>
          <a:p>
            <a:r>
              <a:rPr lang="ru-RU" sz="2400" dirty="0" smtClean="0"/>
              <a:t>2 неделя – самостоятельная работа в </a:t>
            </a:r>
            <a:r>
              <a:rPr lang="ru-RU" sz="2400" dirty="0" smtClean="0"/>
              <a:t>группах, </a:t>
            </a:r>
            <a:r>
              <a:rPr lang="ru-RU" sz="2400" dirty="0" smtClean="0"/>
              <a:t>самооценка работы</a:t>
            </a:r>
          </a:p>
          <a:p>
            <a:r>
              <a:rPr lang="ru-RU" sz="2400" dirty="0" smtClean="0"/>
              <a:t>3 неделя – оформление результатов исследований, по выбору представление презентаций результатов на итоговой конференции, </a:t>
            </a:r>
            <a:r>
              <a:rPr lang="ru-RU" sz="2400" dirty="0" smtClean="0"/>
              <a:t>подведение итогов.</a:t>
            </a: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l-Shablon2">
  <a:themeElements>
    <a:clrScheme name="pl-Shablon2 13">
      <a:dk1>
        <a:srgbClr val="205FF6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1A50D2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l-Shablon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l-Shablon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-Shablon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-Shablon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-Shablon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-Shablon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-Shablon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-Shablon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-Shablon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-Shablon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-Shablon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-Shablon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-Shablon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-Shablon2 13">
        <a:dk1>
          <a:srgbClr val="205FF6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1A50D2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pl-Shablon2</Template>
  <TotalTime>113</TotalTime>
  <Words>298</Words>
  <Application>Microsoft Office PowerPoint</Application>
  <PresentationFormat>Экран (4:3)</PresentationFormat>
  <Paragraphs>51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pl-Shablon2</vt:lpstr>
      <vt:lpstr>Проект по теме Россия в первой половине 19 века</vt:lpstr>
      <vt:lpstr>Какие основные события повлияли на развитие России в первой половине 19 века?</vt:lpstr>
      <vt:lpstr>.</vt:lpstr>
      <vt:lpstr>На какие вопросы мы будем искать ответы:</vt:lpstr>
      <vt:lpstr>Разделимся на группы:</vt:lpstr>
      <vt:lpstr>Форма представления результата</vt:lpstr>
      <vt:lpstr>Этапы работы над проектом:</vt:lpstr>
    </vt:vector>
  </TitlesOfParts>
  <Company>VGIPU</Company>
  <LinksUpToDate>false</LinksUpToDate>
  <SharedDoc>false</SharedDoc>
  <HyperlinkBase>http://www.powerlexis.ru</HyperlinkBase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по теме Россия в первой половины 19 века</dc:title>
  <dc:creator>User</dc:creator>
  <cp:keywords>"PowerLexis" - Презентационное агентство</cp:keywords>
  <cp:lastModifiedBy>User</cp:lastModifiedBy>
  <cp:revision>13</cp:revision>
  <dcterms:created xsi:type="dcterms:W3CDTF">2011-03-16T07:10:25Z</dcterms:created>
  <dcterms:modified xsi:type="dcterms:W3CDTF">2011-04-12T09:48:58Z</dcterms:modified>
  <cp:category/>
</cp:coreProperties>
</file>